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1" r:id="rId2"/>
    <p:sldId id="275" r:id="rId3"/>
    <p:sldId id="276" r:id="rId4"/>
    <p:sldId id="277" r:id="rId5"/>
    <p:sldId id="278" r:id="rId6"/>
    <p:sldId id="279" r:id="rId7"/>
    <p:sldId id="807" r:id="rId8"/>
    <p:sldId id="280" r:id="rId9"/>
    <p:sldId id="283" r:id="rId10"/>
    <p:sldId id="284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A1DB0-2CC2-4669-B7C9-C93FDE2AE335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FE045-EF6B-433F-97D6-6797A78FA5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63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75461-D84F-4322-8D3A-E650B989E20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22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75461-D84F-4322-8D3A-E650B989E20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531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75461-D84F-4322-8D3A-E650B989E20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1889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75461-D84F-4322-8D3A-E650B989E20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293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A75461-D84F-4322-8D3A-E650B989E20A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28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490AB-5DAF-4472-B220-493BC58E1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F35118-6724-464F-9E78-B683C0289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7BCB8-C2E6-47DA-A8EB-769402B4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E0B8B8-48CA-4BD9-A46B-AB1296FD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A72485-D151-4D28-951B-6761B182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339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9A654-47E8-43D9-8EB5-273814F2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3926E-CCE0-48E8-AAB0-B355E3B647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A6FC2D-DA81-4A4E-BFEC-7834C2D07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9AFC4B-2B62-424E-A465-8FFFEB8B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5F8BC-AF57-4D3E-8EE9-A900AF114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31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292DD5-CA72-48A0-8F87-05896BAE2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1E11BA-77E6-4FD0-8977-8603D5D12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1EE6AF-D711-444A-B8FB-22632E21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379BE4-42FD-4B15-9D7F-921D9BF1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F8C19D-BEB0-41A7-A5A0-0CEFB5E8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594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67A12-F0A0-479B-97B8-9C15426C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820FCE-1B07-42EB-A0C4-CCF3D7FB5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971CB8-6252-4F45-BC8B-E233884E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D93A4-86AA-4D1B-BCA9-58BE7076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6AE81D-C9A9-4674-A51F-7CABD9C3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70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D01D4-F8E7-4691-A9E2-6062028D2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F0314B-258B-4BE3-A0B9-11CCF020C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EBE486-528E-4A49-A9DE-451BD80DB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F7EF99-CB13-433C-AF1C-F543AB81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DB153B-AB2F-479A-9D70-2977DA54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342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5F6E0-CD72-4CCD-B37A-9AF581B7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86331B-CEE9-4599-A46A-A812E7FE1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40FB681-9DED-4898-9F56-E82648FA0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A5341B-2969-45AB-986A-35AB4EBE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218489-B0BB-42A1-8AAE-3CA674FC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700E9C-DAEE-4510-B607-74AB0CF2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802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EDBD2-83B8-41CA-AC49-B1BACF58E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7A2CF0-B23D-48F6-8251-3110A57CA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28048D-23B8-4FCF-B17B-10CF7B49C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5B940C-6049-4A0E-8C6A-10D8DE19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1C6A13-1DBB-4F3F-B0BB-0B08ACBCA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6B45D3-74FC-4B9A-94B7-71CC5A2D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2E1361-70F3-4026-9A48-5AD8103D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6E1F57B-214A-4F35-9B4D-195C9646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70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50FD6-87E4-4735-B1C1-2F1A0653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A068D5-1035-4EE9-9E2A-11F9B3CF3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654AF4-342A-43B7-B616-941E3726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B36A72-23FC-4645-A596-92FC9E00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111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808AED-92A7-4015-B7F6-75C8285E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1FC4E3-4340-4F0E-97D9-32CC9F1E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97CE2E-7B8F-4CF7-8B63-B093C374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150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6C582-160C-414D-8A0F-86A1406F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65826-75A0-4090-AA9D-7409F661F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70E5E0-8A6C-4A47-BC77-388DC9ADA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35DC47-E928-47E9-9AD8-58E32AF4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288A6E-9CD0-4BFE-B042-9EEC1FBF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8EB511-1633-4DBB-9E61-582E2012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181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8A0DB-47F4-4A1C-90D6-630C0DDEC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12F587-ECFC-4062-B278-6D6B2AA6AF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3DD549-EA5D-4E9E-B602-2A16C6DA6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3E8076-1846-4D85-9BEC-A94979589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AFF95A-A4F4-4BCA-95C5-CEEAF8FC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B86ED4-769B-44C6-85D0-FF2E6915B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36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5763F00-B22E-42FD-B5BC-5E59A94A0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C25BB-C8E5-43D5-A8BA-8070A5EAE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5CC3C-D699-4766-B8A2-940944EEB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F65FB-75E3-4984-A4F2-DACA005D0442}" type="datetimeFigureOut">
              <a:rPr lang="es-CO" smtClean="0"/>
              <a:t>21/01/2021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6E9B9C-CAC1-4809-AF3C-FF94362E6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E73D02-5DE9-42D8-A2EA-1D44AA5BF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B039-056F-4887-9BF5-D83C7AA349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758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https://asofiduciarias.sharepoint.com/sites/Asofiduciarias2/Documentos%20compartidos/&#193;REA%20T&#201;CNICA/SIGAF/TABLERO%20DE%20MANDO%20SECTOR%20FIDUCIARIO.xlsx!ACTIVOS!%5bTABLERO%20DE%20MANDO%20SECTOR%20FIDUCIARIO.xlsx%5dACTIVOS%20Gr&#225;fico%204" TargetMode="External"/><Relationship Id="rId13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12" Type="http://schemas.openxmlformats.org/officeDocument/2006/relationships/oleObject" Target="https://asofiduciarias.sharepoint.com/sites/Asofiduciarias2/Documentos%20compartidos/&#193;REA%20T&#201;CNICA/Cifras%20SFC/Fideicomisos%20-%20Comisiones/1.%20Fideicomisos/Activos%20por%20tipo%20de%20negocio%20(despues%20de%20abr%2009).xlsx!PIB_VS_ACTIVOS%20(SIGAF)!%5bActivos%20por%20tipo%20de%20negocio%20(despues%20de%20abr%2009).xlsx%5dPIB_VS_ACTIVOS%20(SIGAF)%201%20Gr&#225;fic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ACTIVOS!%5bTABLERO%20DE%20MANDO%20SECTOR%20FIDUCIARIO.xlsx%5dACTIVOS%20Gr&#225;fico%206" TargetMode="Externa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oleObject" Target="https://asofiduciarias.sharepoint.com/sites/Asofiduciarias2/Documentos%20compartidos/&#193;REA%20T&#201;CNICA/SIGAF/TABLERO%20DE%20MANDO%20SECTOR%20FIDUCIARIO.xlsx!ACTIVOS!F50C2:F55C3" TargetMode="External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ACTIVOS!%5bTABLERO%20DE%20MANDO%20SECTOR%20FIDUCIARIO.xlsx%5dACTIVOS%20Gr&#225;fico%205" TargetMode="External"/><Relationship Id="rId9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https://asofiduciarias.sharepoint.com/sites/Asofiduciarias2/Documentos%20compartidos/&#193;REA%20T&#201;CNICA/SIGAF/TABLERO%20DE%20MANDO%20SECTOR%20FIDUCIARIO.xlsx!RANKING!F1C8:F30C13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oleObject" Target="https://asofiduciarias.sharepoint.com/sites/Asofiduciarias2/Documentos%20compartidos/&#193;REA%20T&#201;CNICA/SIGAF/TABLERO%20DE%20MANDO%20SECTOR%20FIDUCIARIO.xlsx!RANKING!F1C1:F30C6" TargetMode="External"/><Relationship Id="rId4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2.emf"/><Relationship Id="rId7" Type="http://schemas.openxmlformats.org/officeDocument/2006/relationships/image" Target="../media/image44.emf"/><Relationship Id="rId2" Type="http://schemas.openxmlformats.org/officeDocument/2006/relationships/oleObject" Target="https://asofiduciarias.sharepoint.com/sites/Asofiduciarias2/Documentos%20compartidos/&#193;REA%20T&#201;CNICA/SIGAF/TABLERO%20DE%20MANDO%20SECTOR%20FIDUCIARIO.xlsx!RANKING!F1C29:F30C34" TargetMode="External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RANKING!F1C15:F25C20" TargetMode="External"/><Relationship Id="rId5" Type="http://schemas.openxmlformats.org/officeDocument/2006/relationships/image" Target="../media/image43.emf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RANKING!F1C22:F13C27" TargetMode="Externa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https://asofiduciarias.sharepoint.com/sites/Asofiduciarias2/Documentos%20compartidos/&#193;REA%20T&#201;CNICA/SIGAF/TABLERO%20DE%20MANDO%20SECTOR%20FIDUCIARIO.xlsx!RANKING!F1C43:F27C47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emf"/><Relationship Id="rId5" Type="http://schemas.openxmlformats.org/officeDocument/2006/relationships/oleObject" Target="https://asofiduciarias.sharepoint.com/sites/Asofiduciarias2/Documentos%20compartidos/&#193;REA%20T&#201;CNICA/SIGAF/TABLERO%20DE%20MANDO%20SECTOR%20FIDUCIARIO.xlsx!RANKING!F1C36:F30C41" TargetMode="External"/><Relationship Id="rId4" Type="http://schemas.openxmlformats.org/officeDocument/2006/relationships/image" Target="../media/image4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7" Type="http://schemas.openxmlformats.org/officeDocument/2006/relationships/image" Target="../media/image2.png"/><Relationship Id="rId2" Type="http://schemas.openxmlformats.org/officeDocument/2006/relationships/oleObject" Target="https://asofiduciarias.sharepoint.com/sites/Asofiduciarias2/Documentos%20compartidos/&#193;REA%20T&#201;CNICA/SIGAF/TABLERO%20DE%20MANDO%20SECTOR%20FIDUCIARIO.xlsx!RANKING!F1C56:F29C6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48.emf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RANKING!F1C49:F26C54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https://asofiduciarias.sharepoint.com/sites/Asofiduciarias2/Documentos%20compartidos/&#193;REA%20T&#201;CNICA/SIGAF/TABLERO%20DE%20MANDO%20SECTOR%20FIDUCIARIO.xlsx!IEP!%5bTABLERO%20DE%20MANDO%20SECTOR%20FIDUCIARIO.xlsx%5dIEP%20Gr&#225;fico%201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50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COMISIONES!F3C42:F10C44" TargetMode="External"/><Relationship Id="rId5" Type="http://schemas.openxmlformats.org/officeDocument/2006/relationships/image" Target="../media/image49.emf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ACTIVOS!F4C14:F10C23" TargetMode="External"/><Relationship Id="rId9" Type="http://schemas.openxmlformats.org/officeDocument/2006/relationships/image" Target="../media/image5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https://asofiduciarias.sharepoint.com/sites/Asofiduciarias2/Documentos%20compartidos/&#193;REA%20T&#201;CNICA/SIGAF/TABLERO%20DE%20MANDO%20SECTOR%20FIDUCIARIO.xlsx!ACTIVOS!F39C2:F47C3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ACTIVOS!%5bTABLERO%20DE%20MANDO%20SECTOR%20FIDUCIARIO.xlsx%5dACTIVOS%20Gr&#225;fico%203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0" Type="http://schemas.openxmlformats.org/officeDocument/2006/relationships/oleObject" Target="https://asofiduciarias.sharepoint.com/sites/Asofiduciarias2/Documentos%20compartidos/&#193;REA%20T&#201;CNICA/SIGAF/TABLERO%20DE%20MANDO%20SECTOR%20FIDUCIARIO.xlsx!ACTIVOS!F3C2:F14C5" TargetMode="External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ACTIVOS!%5bTABLERO%20DE%20MANDO%20SECTOR%20FIDUCIARIO.xlsx%5dACTIVOS%20Gr&#225;fico%207" TargetMode="External"/><Relationship Id="rId9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https://asofiduciarias.sharepoint.com/sites/Asofiduciarias2/Documentos%20compartidos/&#193;REA%20T&#201;CNICA/SIGAF/TABLERO%20DE%20MANDO%20SECTOR%20FIDUCIARIO.xlsx!NO.%20NEGOCIOS!%5bTABLERO%20DE%20MANDO%20SECTOR%20FIDUCIARIO.xlsx%5dNO.%20NEGOCIOS%20Gr&#225;fico%204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4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NO.%20NEGOCIOS!%5bTABLERO%20DE%20MANDO%20SECTOR%20FIDUCIARIO.xlsx%5dNO.%20NEGOCIOS%20Gr&#225;fico%201" TargetMode="External"/><Relationship Id="rId5" Type="http://schemas.openxmlformats.org/officeDocument/2006/relationships/image" Target="../media/image13.emf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NO.%20NEGOCIOS!F2C2:F12C6" TargetMode="External"/><Relationship Id="rId9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0.emf"/><Relationship Id="rId3" Type="http://schemas.openxmlformats.org/officeDocument/2006/relationships/image" Target="../media/image16.emf"/><Relationship Id="rId7" Type="http://schemas.openxmlformats.org/officeDocument/2006/relationships/image" Target="../media/image18.emf"/><Relationship Id="rId12" Type="http://schemas.openxmlformats.org/officeDocument/2006/relationships/oleObject" Target="https://asofiduciarias.sharepoint.com/sites/Asofiduciarias2/Documentos%20compartidos/&#193;REA%20T&#201;CNICA/SIGAF/TABLERO%20DE%20MANDO%20SECTOR%20FIDUCIARIO.xlsx!COMISIONES!%5bTABLERO%20DE%20MANDO%20SECTOR%20FIDUCIARIO.xlsx%5dCOMISIONES%20Gr&#225;fico%202" TargetMode="External"/><Relationship Id="rId2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es%20Gerenciales%20AF%20&amp;%20SFCv1.xlsx!Indicadores_AF(Sigaf)!%5bIndicadores%20Gerenciales%20AF%20&amp;%20SFCv1.xlsx%5dIndicadores_AF(Sigaf)%20Gr&#225;fico%202" TargetMode="External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es%20Gerenciales%20AF%20&amp;%20SFCv1.xlsx!Indicadores_AF(Sigaf)!%5bIndicadores%20Gerenciales%20AF%20&amp;%20SFCv1.xlsx%5dIndicadores_AF(Sigaf)%20Gr&#225;fico%203" TargetMode="External"/><Relationship Id="rId11" Type="http://schemas.openxmlformats.org/officeDocument/2006/relationships/image" Target="../media/image19.emf"/><Relationship Id="rId5" Type="http://schemas.openxmlformats.org/officeDocument/2006/relationships/image" Target="../media/image17.emf"/><Relationship Id="rId15" Type="http://schemas.openxmlformats.org/officeDocument/2006/relationships/image" Target="../media/image21.emf"/><Relationship Id="rId10" Type="http://schemas.openxmlformats.org/officeDocument/2006/relationships/oleObject" Target="https://asofiduciarias.sharepoint.com/sites/Asofiduciarias2/Documentos%20compartidos/&#193;REA%20T&#201;CNICA/SIGAF/TABLERO%20DE%20MANDO%20SECTOR%20FIDUCIARIO.xlsx!COMISIONES!F3C2:F15C5" TargetMode="External"/><Relationship Id="rId4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es%20Gerenciales%20AF%20&amp;%20SFCv1.xlsx!Indicadores_AF(Sigaf)!%5bIndicadores%20Gerenciales%20AF%20&amp;%20SFCv1.xlsx%5dIndicadores_AF(Sigaf)%20Gr&#225;fico%201" TargetMode="External"/><Relationship Id="rId9" Type="http://schemas.openxmlformats.org/officeDocument/2006/relationships/image" Target="../media/image2.png"/><Relationship Id="rId14" Type="http://schemas.openxmlformats.org/officeDocument/2006/relationships/oleObject" Target="https://asofiduciarias.sharepoint.com/sites/Asofiduciarias2/Documentos%20compartidos/&#193;REA%20T&#201;CNICA/SIGAF/TABLERO%20DE%20MANDO%20SECTOR%20FIDUCIARIO.xlsx!COMISIONES!%5bTABLERO%20DE%20MANDO%20SECTOR%20FIDUCIARIO.xlsx%5dCOMISIONES%20Gr&#225;fico%20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12.png"/><Relationship Id="rId3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&#225;fico%2012" TargetMode="External"/><Relationship Id="rId7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&#225;fico%2010" TargetMode="External"/><Relationship Id="rId12" Type="http://schemas.openxmlformats.org/officeDocument/2006/relationships/image" Target="../media/image2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11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&#225;fico%205" TargetMode="External"/><Relationship Id="rId5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&#225;fico%2011" TargetMode="External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https://asofiduciarias.sharepoint.com/sites/Asofiduciarias2/Documentos%20compartidos/&#193;REA%20T&#201;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&#225;fico%2013" TargetMode="External"/><Relationship Id="rId1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13" Type="http://schemas.openxmlformats.org/officeDocument/2006/relationships/oleObject" Target="https://asofiduciarias.sharepoint.com/sites/Asofiduciarias2/Documentos%20compartidos/&#193;REA%20T&#201;CNICA/SIGAF/TABLERO%20DE%20MANDO%20SECTOR%20FIDUCIARIO.xlsx!RENDTOS.%20FIC!%5bTABLERO%20DE%20MANDO%20SECTOR%20FIDUCIARIO.xlsx%5dRENDTOS.%20FIC%20Gr&#225;fico%202" TargetMode="External"/><Relationship Id="rId3" Type="http://schemas.openxmlformats.org/officeDocument/2006/relationships/image" Target="../media/image12.png"/><Relationship Id="rId7" Type="http://schemas.openxmlformats.org/officeDocument/2006/relationships/oleObject" Target="file:///C:\Users\DarwinArleyMartinezG\Downloads\Copia%20de%20FIC-vs-Agregados-Monetarios%20SIGAF.xlsx!PRODUCTOS%20BANCARIOS!%5bCopia%20de%20FIC-vs-Agregados-Monetarios%20SIGAF.xlsx%5dPRODUCTOS%20BANCARIOS%20Gr&#225;fico%202" TargetMode="External"/><Relationship Id="rId12" Type="http://schemas.openxmlformats.org/officeDocument/2006/relationships/image" Target="../media/image30.e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emf"/><Relationship Id="rId11" Type="http://schemas.openxmlformats.org/officeDocument/2006/relationships/oleObject" Target="file:///C:\Users\DarwinArleyMartinezG\Downloads\Copia%20de%20FIC-vs-Agregados-Monetarios%20SIGAF.xlsx!PRODUCTOS%20DE%20INVERSI&#211;N!%5bCopia%20de%20FIC-vs-Agregados-Monetarios%20SIGAF.xlsx%5dPRODUCTOS%20DE%20INVERSI&#211;N%20Gr&#225;fico%202" TargetMode="External"/><Relationship Id="rId5" Type="http://schemas.openxmlformats.org/officeDocument/2006/relationships/oleObject" Target="file:///C:\Users\DarwinArleyMartinezG\Downloads\Copia%20de%20FIC-vs-Agregados-Monetarios%20SIGAF.xlsx!PRODUCTOS%20BANCARIOS!%5bCopia%20de%20FIC-vs-Agregados-Monetarios%20SIGAF.xlsx%5dPRODUCTOS%20BANCARIOS%20Gr&#225;fico%201" TargetMode="External"/><Relationship Id="rId15" Type="http://schemas.openxmlformats.org/officeDocument/2006/relationships/oleObject" Target="file:///C:\Users\DarwinArleyMartinezG\Downloads\TABLERO%20DE%20MANDO%20SECTOR%20FIDUCIARIO.xlsx!RENDTOS.%20FIC!%5bTABLERO%20DE%20MANDO%20SECTOR%20FIDUCIARIO.xlsx%5dRENDTOS.%20FIC%20Gr&#225;fico%203" TargetMode="External"/><Relationship Id="rId10" Type="http://schemas.openxmlformats.org/officeDocument/2006/relationships/image" Target="../media/image29.emf"/><Relationship Id="rId4" Type="http://schemas.openxmlformats.org/officeDocument/2006/relationships/image" Target="../media/image2.png"/><Relationship Id="rId9" Type="http://schemas.openxmlformats.org/officeDocument/2006/relationships/oleObject" Target="file:///C:\Users\DarwinArleyMartinezG\Downloads\Copia%20de%20FIC-vs-Agregados-Monetarios%20SIGAF.xlsx!PRODUCTOS%20DE%20INVERSI&#211;N!%5bCopia%20de%20FIC-vs-Agregados-Monetarios%20SIGAF.xlsx%5dPRODUCTOS%20DE%20INVERSI&#211;N%20Gr&#225;fico%201" TargetMode="External"/><Relationship Id="rId14" Type="http://schemas.openxmlformats.org/officeDocument/2006/relationships/image" Target="../media/image3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5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oleObject" Target="file:///C:\Users\DarwinArleyMartinezG\Downloads\fic-estadistica-30_11_2020-30_11_2020%20(2).xlsx!Hoja1!F3C4:F30C5" TargetMode="External"/><Relationship Id="rId5" Type="http://schemas.openxmlformats.org/officeDocument/2006/relationships/image" Target="../media/image34.emf"/><Relationship Id="rId4" Type="http://schemas.openxmlformats.org/officeDocument/2006/relationships/oleObject" Target="file:///C:\Users\DarwinArleyMartinezG\Downloads\fic-estadistica-30_06_2019-30_06_2019.xlsx!Hoja3!%5bfic-estadistica-30_06_2019-30_06_2019.xlsx%5dHoja3%20Gr&#225;fico%202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https://asofiduciarias.sharepoint.com/sites/Asofiduciarias2/Documentos%20compartidos/&#193;REA%20T&#201;CNICA/SIGAF/TABLERO%20DE%20MANDO%20SECTOR%20FIDUCIARIO.xlsx!ROE!%5bTABLERO%20DE%20MANDO%20SECTOR%20FIDUCIARIO.xlsx%5dROE%20Gr&#225;fico%202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3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oleObject" Target="https://asofiduciarias.sharepoint.com/sites/Asofiduciarias2/Documentos%20compartidos/&#193;REA%20T&#201;CNICA/SIGAF/TABLERO%20DE%20MANDO%20SECTOR%20FIDUCIARIO.xlsx!VAR.%20ANUAL%20UTILIDAD!%5bTABLERO%20DE%20MANDO%20SECTOR%20FIDUCIARIO.xlsx%5dVAR.%20ANUAL%20UTILIDAD%20Gr&#225;fico%204" TargetMode="External"/><Relationship Id="rId11" Type="http://schemas.openxmlformats.org/officeDocument/2006/relationships/image" Target="../media/image39.emf"/><Relationship Id="rId5" Type="http://schemas.openxmlformats.org/officeDocument/2006/relationships/image" Target="../media/image36.emf"/><Relationship Id="rId10" Type="http://schemas.openxmlformats.org/officeDocument/2006/relationships/oleObject" Target="https://asofiduciarias.sharepoint.com/sites/Asofiduciarias2/Documentos%20compartidos/&#193;REA%20T&#201;CNICA/SIGAF/TABLERO%20DE%20MANDO%20SECTOR%20FIDUCIARIO.xlsx!RESUMEN!F2C2:F14C5" TargetMode="External"/><Relationship Id="rId4" Type="http://schemas.openxmlformats.org/officeDocument/2006/relationships/oleObject" Target="https://asofiduciarias.sharepoint.com/sites/Asofiduciarias2/Documentos%20compartidos/&#193;REA%20T&#201;CNICA/SIGAF/TABLERO%20DE%20MANDO%20SECTOR%20FIDUCIARIO.xlsx!VAR.%20ANUAL%20UTILIDAD!%5bTABLERO%20DE%20MANDO%20SECTOR%20FIDUCIARIO.xlsx%5dVAR.%20ANUAL%20UTILIDAD%20Gr&#225;fico%202" TargetMode="External"/><Relationship Id="rId9" Type="http://schemas.openxmlformats.org/officeDocument/2006/relationships/image" Target="../media/image3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>
            <a:extLst>
              <a:ext uri="{FF2B5EF4-FFF2-40B4-BE49-F238E27FC236}">
                <a16:creationId xmlns:a16="http://schemas.microsoft.com/office/drawing/2014/main" id="{5B7071FB-B624-4166-8512-2656218F7576}"/>
              </a:ext>
            </a:extLst>
          </p:cNvPr>
          <p:cNvSpPr txBox="1"/>
          <p:nvPr/>
        </p:nvSpPr>
        <p:spPr>
          <a:xfrm>
            <a:off x="143078" y="1122145"/>
            <a:ext cx="427535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PARTICIPACIÓN DE ACTIVOS DE TERCEROS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E7EBF82-6AB5-4EFD-908C-DACDF9BC15BF}"/>
              </a:ext>
            </a:extLst>
          </p:cNvPr>
          <p:cNvSpPr txBox="1"/>
          <p:nvPr/>
        </p:nvSpPr>
        <p:spPr>
          <a:xfrm>
            <a:off x="7971082" y="3818699"/>
            <a:ext cx="397362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ACTIVOS COMO % DEL PIB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(últimos 5 años)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E40D3B9D-1F61-4401-9D67-7EC1651E1226}"/>
              </a:ext>
            </a:extLst>
          </p:cNvPr>
          <p:cNvSpPr/>
          <p:nvPr/>
        </p:nvSpPr>
        <p:spPr>
          <a:xfrm>
            <a:off x="4591504" y="1550951"/>
            <a:ext cx="3343929" cy="161531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7FE9D5F-323E-42C1-AEE4-B13CCD59A428}"/>
              </a:ext>
            </a:extLst>
          </p:cNvPr>
          <p:cNvSpPr/>
          <p:nvPr/>
        </p:nvSpPr>
        <p:spPr>
          <a:xfrm>
            <a:off x="4678287" y="1689477"/>
            <a:ext cx="1091576" cy="5476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7214">
              <a:defRPr/>
            </a:pPr>
            <a:r>
              <a:rPr lang="es-CO" sz="4000" b="1" dirty="0">
                <a:solidFill>
                  <a:srgbClr val="0070C0"/>
                </a:solidFill>
                <a:latin typeface="Calibri" panose="020F0502020204030204"/>
              </a:rPr>
              <a:t>63%</a:t>
            </a:r>
            <a:endParaRPr lang="es-CO" sz="4000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F301CA3-AC0C-4897-A631-67ADE1665C1E}"/>
              </a:ext>
            </a:extLst>
          </p:cNvPr>
          <p:cNvSpPr/>
          <p:nvPr/>
        </p:nvSpPr>
        <p:spPr>
          <a:xfrm>
            <a:off x="1827318" y="4386954"/>
            <a:ext cx="2591113" cy="5476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7214">
              <a:defRPr/>
            </a:pPr>
            <a:endParaRPr lang="es-CO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2552C47-3B8A-4A42-8DFF-64A4A1A2DC39}"/>
              </a:ext>
            </a:extLst>
          </p:cNvPr>
          <p:cNvSpPr txBox="1"/>
          <p:nvPr/>
        </p:nvSpPr>
        <p:spPr>
          <a:xfrm>
            <a:off x="5688374" y="1691992"/>
            <a:ext cx="2149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1200">
                <a:solidFill>
                  <a:prstClr val="black"/>
                </a:solidFill>
                <a:latin typeface="Calibri" panose="020F0502020204030204"/>
              </a:rPr>
              <a:t>del total de activos de terceros administrados por el sistema financiero.</a:t>
            </a:r>
            <a:endParaRPr lang="es-CO" sz="10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C05A099-0CFF-4466-A1F1-575D50EC33F6}"/>
              </a:ext>
            </a:extLst>
          </p:cNvPr>
          <p:cNvSpPr/>
          <p:nvPr/>
        </p:nvSpPr>
        <p:spPr>
          <a:xfrm>
            <a:off x="4678287" y="2407781"/>
            <a:ext cx="1091576" cy="5476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457214">
              <a:defRPr/>
            </a:pPr>
            <a:r>
              <a:rPr lang="es-CO" sz="4000" b="1">
                <a:solidFill>
                  <a:srgbClr val="0070C0"/>
                </a:solidFill>
                <a:latin typeface="Calibri" panose="020F0502020204030204"/>
              </a:rPr>
              <a:t>37%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D5E4F10-91AE-4F7F-B543-D288C2CAE0C0}"/>
              </a:ext>
            </a:extLst>
          </p:cNvPr>
          <p:cNvSpPr txBox="1"/>
          <p:nvPr/>
        </p:nvSpPr>
        <p:spPr>
          <a:xfrm>
            <a:off x="5680456" y="2342908"/>
            <a:ext cx="2157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14">
              <a:defRPr/>
            </a:pPr>
            <a:r>
              <a:rPr lang="es-CO" sz="1200">
                <a:solidFill>
                  <a:prstClr val="black"/>
                </a:solidFill>
                <a:latin typeface="Calibri" panose="020F0502020204030204"/>
              </a:rPr>
              <a:t>del portafolio de inversiones de terceros administrados por el sistema financiero.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73D0CE-D2A0-4E7C-92A3-870D82CC7F86}"/>
              </a:ext>
            </a:extLst>
          </p:cNvPr>
          <p:cNvSpPr txBox="1"/>
          <p:nvPr/>
        </p:nvSpPr>
        <p:spPr>
          <a:xfrm>
            <a:off x="193532" y="6632134"/>
            <a:ext cx="61125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a octubre 2020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2E26A25A-E0EF-4A8B-9FDA-BC247F2B012C}"/>
              </a:ext>
            </a:extLst>
          </p:cNvPr>
          <p:cNvSpPr txBox="1"/>
          <p:nvPr/>
        </p:nvSpPr>
        <p:spPr>
          <a:xfrm>
            <a:off x="143076" y="3796407"/>
            <a:ext cx="484391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CRECIMIENTO PROMEDIO DE ACTIVOS DE TERCEROS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BA3F124-E59F-4D11-9445-9406232A60D2}"/>
              </a:ext>
            </a:extLst>
          </p:cNvPr>
          <p:cNvSpPr txBox="1"/>
          <p:nvPr/>
        </p:nvSpPr>
        <p:spPr>
          <a:xfrm>
            <a:off x="7978116" y="1130466"/>
            <a:ext cx="396658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EVOLUCIÓN DEL MARKET SHARE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8E2A10C-D2A3-44FE-AA23-EA6E46504E1B}"/>
              </a:ext>
            </a:extLst>
          </p:cNvPr>
          <p:cNvSpPr txBox="1"/>
          <p:nvPr/>
        </p:nvSpPr>
        <p:spPr>
          <a:xfrm>
            <a:off x="9034312" y="1352978"/>
            <a:ext cx="18471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ACTIVOS ADMINISTRADOS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960ACCA-7E8F-41CF-93DC-BD7924FD015C}"/>
              </a:ext>
            </a:extLst>
          </p:cNvPr>
          <p:cNvSpPr txBox="1"/>
          <p:nvPr/>
        </p:nvSpPr>
        <p:spPr>
          <a:xfrm>
            <a:off x="5073039" y="3818699"/>
            <a:ext cx="281199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TASA DE CRECIMIENTO ANUAL DE ACTIVOS DE TERCEROS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29BD3BF-0C9C-464C-8CC3-6A91CF9B0BEB}"/>
              </a:ext>
            </a:extLst>
          </p:cNvPr>
          <p:cNvSpPr txBox="1"/>
          <p:nvPr/>
        </p:nvSpPr>
        <p:spPr>
          <a:xfrm>
            <a:off x="154702" y="78107"/>
            <a:ext cx="7409075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03F3BC-7172-4297-A66F-A6AF00616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37963" y="153822"/>
            <a:ext cx="2206452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B4D7BCC-4C09-4B76-9946-8F4ACDF428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70229" y="30147"/>
            <a:ext cx="2135981" cy="72866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FFA8653-1740-4856-B90B-3D4988AF47B3}"/>
              </a:ext>
            </a:extLst>
          </p:cNvPr>
          <p:cNvSpPr txBox="1"/>
          <p:nvPr/>
        </p:nvSpPr>
        <p:spPr>
          <a:xfrm>
            <a:off x="147101" y="751864"/>
            <a:ext cx="11797601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ACTIVOS ADMINISTRADOS SOCIEDADES FIDUCIARIAS</a:t>
            </a: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FD80889C-A6ED-4EA1-83CA-A79FC713E1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89" y="1375172"/>
          <a:ext cx="4137422" cy="2399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413583" imgH="2559263" progId="Excel.Sheet.12">
                  <p:link updateAutomatic="1"/>
                </p:oleObj>
              </mc:Choice>
              <mc:Fallback>
                <p:oleObj name="Worksheet" r:id="rId4" imgW="4413583" imgH="2559263" progId="Excel.Sheet.12">
                  <p:link updateAutomatic="1"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FD80889C-A6ED-4EA1-83CA-A79FC713E1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989" y="1375172"/>
                        <a:ext cx="4137422" cy="2399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E3FB9E7C-D292-4AF2-B6A1-0D15D06752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11481" y="1398985"/>
          <a:ext cx="3539133" cy="2516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4680308" imgH="3327517" progId="Excel.Sheet.12">
                  <p:link updateAutomatic="1"/>
                </p:oleObj>
              </mc:Choice>
              <mc:Fallback>
                <p:oleObj name="Worksheet" r:id="rId6" imgW="4680308" imgH="3327517" progId="Excel.Sheet.12">
                  <p:link updateAutomatic="1"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E3FB9E7C-D292-4AF2-B6A1-0D15D0675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511481" y="1398985"/>
                        <a:ext cx="3539133" cy="25166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30D8EA25-B604-4D2A-89B6-86542E1B25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270" y="4033242"/>
          <a:ext cx="4825008" cy="2597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5632783" imgH="2908506" progId="Excel.Sheet.12">
                  <p:link updateAutomatic="1"/>
                </p:oleObj>
              </mc:Choice>
              <mc:Fallback>
                <p:oleObj name="Worksheet" r:id="rId8" imgW="5632783" imgH="2908506" progId="Excel.Sheet.12">
                  <p:link updateAutomatic="1"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30D8EA25-B604-4D2A-89B6-86542E1B25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6270" y="4033242"/>
                        <a:ext cx="4825008" cy="2597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4140E3CC-FADE-4443-9B39-15EF7AE4A6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3786" y="4225231"/>
          <a:ext cx="2872383" cy="1340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17751" imgH="1111155" progId="Excel.Sheet.12">
                  <p:link updateAutomatic="1"/>
                </p:oleObj>
              </mc:Choice>
              <mc:Fallback>
                <p:oleObj name="Worksheet" r:id="rId10" imgW="2717751" imgH="1111155" progId="Excel.Sheet.12">
                  <p:link updateAutomatic="1"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4140E3CC-FADE-4443-9B39-15EF7AE4A6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43786" y="4225231"/>
                        <a:ext cx="2872383" cy="13409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470D62A6-EE78-48F0-889D-550849A580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78116" y="4223905"/>
          <a:ext cx="3966586" cy="2480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2" imgW="6845670" imgH="3543564" progId="Excel.Sheet.12">
                  <p:link updateAutomatic="1"/>
                </p:oleObj>
              </mc:Choice>
              <mc:Fallback>
                <p:oleObj name="Worksheet" r:id="rId12" imgW="6845670" imgH="3543564" progId="Excel.Sheet.12">
                  <p:link updateAutomatic="1"/>
                  <p:pic>
                    <p:nvPicPr>
                      <p:cNvPr id="19" name="Objeto 18">
                        <a:extLst>
                          <a:ext uri="{FF2B5EF4-FFF2-40B4-BE49-F238E27FC236}">
                            <a16:creationId xmlns:a16="http://schemas.microsoft.com/office/drawing/2014/main" id="{470D62A6-EE78-48F0-889D-550849A580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978116" y="4223905"/>
                        <a:ext cx="3966586" cy="2480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1106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36978189-769F-4A2C-82A7-3D620DB181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23752" y="1356478"/>
          <a:ext cx="5843450" cy="526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727873" imgH="5530799" progId="Excel.Sheet.12">
                  <p:link updateAutomatic="1"/>
                </p:oleObj>
              </mc:Choice>
              <mc:Fallback>
                <p:oleObj name="Worksheet" r:id="rId3" imgW="5727873" imgH="5530799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36978189-769F-4A2C-82A7-3D620DB181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3752" y="1356478"/>
                        <a:ext cx="5843450" cy="5263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296F0A2E-0038-4B33-A3E1-EB16A5E472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698" y="1356479"/>
          <a:ext cx="5856302" cy="526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5607136" imgH="5530799" progId="Excel.Sheet.12">
                  <p:link updateAutomatic="1"/>
                </p:oleObj>
              </mc:Choice>
              <mc:Fallback>
                <p:oleObj name="Worksheet" r:id="rId5" imgW="5607136" imgH="5530799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296F0A2E-0038-4B33-A3E1-EB16A5E472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698" y="1356479"/>
                        <a:ext cx="5856302" cy="5263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802F139-3403-4B7E-9B63-C841DE2EABEB}"/>
              </a:ext>
            </a:extLst>
          </p:cNvPr>
          <p:cNvSpPr txBox="1"/>
          <p:nvPr/>
        </p:nvSpPr>
        <p:spPr>
          <a:xfrm>
            <a:off x="252549" y="1110164"/>
            <a:ext cx="5843452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UTILIDADES SOCIEDADES FIDUCIARIAS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83D659D-B457-4E1B-A7D2-880A1512ED1E}"/>
              </a:ext>
            </a:extLst>
          </p:cNvPr>
          <p:cNvSpPr txBox="1"/>
          <p:nvPr/>
        </p:nvSpPr>
        <p:spPr>
          <a:xfrm>
            <a:off x="6123753" y="1110164"/>
            <a:ext cx="5843451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ROE SOCIEDADES FIDUCIARIAS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6218DB3-61AD-447B-962E-7A1DB506FA02}"/>
              </a:ext>
            </a:extLst>
          </p:cNvPr>
          <p:cNvSpPr txBox="1"/>
          <p:nvPr/>
        </p:nvSpPr>
        <p:spPr>
          <a:xfrm>
            <a:off x="159799" y="6647683"/>
            <a:ext cx="48776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750">
                <a:solidFill>
                  <a:prstClr val="black"/>
                </a:solidFill>
                <a:latin typeface="Calibri" panose="020F0502020204030204"/>
              </a:rPr>
              <a:t>Fuente: Asofiduciarias – SIGAF, SFC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9491B93E-7E91-4612-B002-3CD05C8A2BB4}"/>
              </a:ext>
            </a:extLst>
          </p:cNvPr>
          <p:cNvSpPr/>
          <p:nvPr/>
        </p:nvSpPr>
        <p:spPr>
          <a:xfrm>
            <a:off x="3754801" y="1348702"/>
            <a:ext cx="872632" cy="528537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DA6C404C-C005-44AE-BD1C-1842A9F516A3}"/>
              </a:ext>
            </a:extLst>
          </p:cNvPr>
          <p:cNvSpPr/>
          <p:nvPr/>
        </p:nvSpPr>
        <p:spPr>
          <a:xfrm>
            <a:off x="11076243" y="1335096"/>
            <a:ext cx="872632" cy="5285374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468BB7-7644-41F8-886A-11C61A6B7930}"/>
              </a:ext>
            </a:extLst>
          </p:cNvPr>
          <p:cNvSpPr txBox="1"/>
          <p:nvPr/>
        </p:nvSpPr>
        <p:spPr>
          <a:xfrm>
            <a:off x="239698" y="7295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RANKINGS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23D4C20-3EDF-4C01-91BF-65DC48943472}"/>
              </a:ext>
            </a:extLst>
          </p:cNvPr>
          <p:cNvSpPr txBox="1"/>
          <p:nvPr/>
        </p:nvSpPr>
        <p:spPr>
          <a:xfrm>
            <a:off x="239698" y="10644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 – millones de pesos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6D2A38AB-5FD2-462A-A8CF-2FC3257EC2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8215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4DBCD91-63B0-45BF-B8D2-8D1DF944B2B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8483"/>
            <a:ext cx="2111477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0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064B6781-FB32-4084-91CE-55713F10A5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85835" y="1332430"/>
          <a:ext cx="5766464" cy="5386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213362" imgH="5530799" progId="Excel.Sheet.12">
                  <p:link updateAutomatic="1"/>
                </p:oleObj>
              </mc:Choice>
              <mc:Fallback>
                <p:oleObj name="Worksheet" r:id="rId2" imgW="5213362" imgH="5530799" progId="Excel.Sheet.12">
                  <p:link updateAutomatic="1"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064B6781-FB32-4084-91CE-55713F10A5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85835" y="1332430"/>
                        <a:ext cx="5766464" cy="5386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0049F211-7884-42E0-9328-026E8B726A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275" y="4957248"/>
          <a:ext cx="5766464" cy="175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658035" imgH="2400300" progId="Excel.Sheet.12">
                  <p:link updateAutomatic="1"/>
                </p:oleObj>
              </mc:Choice>
              <mc:Fallback>
                <p:oleObj name="Worksheet" r:id="rId4" imgW="5658035" imgH="2400300" progId="Excel.Sheet.12">
                  <p:link updateAutomatic="1"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0049F211-7884-42E0-9328-026E8B726A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4275" y="4957248"/>
                        <a:ext cx="5766464" cy="1752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B6521B34-5602-4577-A112-C9BC6E14AE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276" y="1332430"/>
          <a:ext cx="5766465" cy="3357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422875" imgH="4609924" progId="Excel.Sheet.12">
                  <p:link updateAutomatic="1"/>
                </p:oleObj>
              </mc:Choice>
              <mc:Fallback>
                <p:oleObj name="Worksheet" r:id="rId6" imgW="5422875" imgH="4609924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B6521B34-5602-4577-A112-C9BC6E14AE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4276" y="1332430"/>
                        <a:ext cx="5766465" cy="33571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802F139-3403-4B7E-9B63-C841DE2EABEB}"/>
              </a:ext>
            </a:extLst>
          </p:cNvPr>
          <p:cNvSpPr txBox="1"/>
          <p:nvPr/>
        </p:nvSpPr>
        <p:spPr>
          <a:xfrm>
            <a:off x="239697" y="1100303"/>
            <a:ext cx="576646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FIC SECTOR FIDUCIARIO POR ENTIDAD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83D659D-B457-4E1B-A7D2-880A1512ED1E}"/>
              </a:ext>
            </a:extLst>
          </p:cNvPr>
          <p:cNvSpPr txBox="1"/>
          <p:nvPr/>
        </p:nvSpPr>
        <p:spPr>
          <a:xfrm>
            <a:off x="6185835" y="1100303"/>
            <a:ext cx="576646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NEGOCIOS FIDUCIARIOS POR ENTIDAD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001F4E0-FDEE-440C-BC2B-BC277CB1DCD7}"/>
              </a:ext>
            </a:extLst>
          </p:cNvPr>
          <p:cNvSpPr txBox="1"/>
          <p:nvPr/>
        </p:nvSpPr>
        <p:spPr>
          <a:xfrm>
            <a:off x="239696" y="4719494"/>
            <a:ext cx="5766465" cy="2135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788" b="1">
                <a:solidFill>
                  <a:prstClr val="black"/>
                </a:solidFill>
                <a:latin typeface="Calibri" panose="020F0502020204030204"/>
              </a:rPr>
              <a:t>COMISIONES FCP SECTOR FIDUCIARIO POR ENTIDAD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6C278290-B944-4D72-AC67-2AD0A1F4761C}"/>
              </a:ext>
            </a:extLst>
          </p:cNvPr>
          <p:cNvSpPr/>
          <p:nvPr/>
        </p:nvSpPr>
        <p:spPr>
          <a:xfrm>
            <a:off x="3514725" y="1337427"/>
            <a:ext cx="835894" cy="3352179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FF8BBA6B-F95F-4920-982B-755531956E26}"/>
              </a:ext>
            </a:extLst>
          </p:cNvPr>
          <p:cNvSpPr/>
          <p:nvPr/>
        </p:nvSpPr>
        <p:spPr>
          <a:xfrm>
            <a:off x="3397310" y="4936575"/>
            <a:ext cx="818556" cy="1782483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F3BDF10-B344-400B-99F7-080FFAF3E3ED}"/>
              </a:ext>
            </a:extLst>
          </p:cNvPr>
          <p:cNvSpPr/>
          <p:nvPr/>
        </p:nvSpPr>
        <p:spPr>
          <a:xfrm>
            <a:off x="9573049" y="1332431"/>
            <a:ext cx="869361" cy="5416175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14E698E-35FE-4C65-BD2E-87FA66C919D2}"/>
              </a:ext>
            </a:extLst>
          </p:cNvPr>
          <p:cNvSpPr txBox="1"/>
          <p:nvPr/>
        </p:nvSpPr>
        <p:spPr>
          <a:xfrm>
            <a:off x="239696" y="6650251"/>
            <a:ext cx="48776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750">
                <a:solidFill>
                  <a:prstClr val="black"/>
                </a:solidFill>
                <a:latin typeface="Calibri" panose="020F0502020204030204"/>
              </a:rPr>
              <a:t>Fuente: Asofiduciarias – SIGAF, SFC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2276155-C0EA-4858-ADA4-530B05778CBD}"/>
              </a:ext>
            </a:extLst>
          </p:cNvPr>
          <p:cNvSpPr txBox="1"/>
          <p:nvPr/>
        </p:nvSpPr>
        <p:spPr>
          <a:xfrm>
            <a:off x="239698" y="7295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RANKINGS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84252DC-C70F-4E8A-9A33-C0635C70AF62}"/>
              </a:ext>
            </a:extLst>
          </p:cNvPr>
          <p:cNvSpPr txBox="1"/>
          <p:nvPr/>
        </p:nvSpPr>
        <p:spPr>
          <a:xfrm>
            <a:off x="239698" y="10644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397" b="1" dirty="0">
                <a:solidFill>
                  <a:prstClr val="white"/>
                </a:solidFill>
                <a:latin typeface="Calibri" panose="020F0502020204030204"/>
              </a:rPr>
              <a:t>Noviembre</a:t>
            </a: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 de 2020 – millones de pesos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9D54133-4B23-4CA2-8776-960832C15C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8215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691333E-7052-4895-9A3E-5E1EC145E07C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8483"/>
            <a:ext cx="2111477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18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36796512-BB41-4A75-8EEE-7647F97DAC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02578" y="1328962"/>
          <a:ext cx="5747215" cy="5312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94597" imgH="4978591" progId="Excel.Sheet.12">
                  <p:link updateAutomatic="1"/>
                </p:oleObj>
              </mc:Choice>
              <mc:Fallback>
                <p:oleObj name="Worksheet" r:id="rId3" imgW="5994597" imgH="4978591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36796512-BB41-4A75-8EEE-7647F97DAC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02578" y="1328962"/>
                        <a:ext cx="5747215" cy="5312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7F36E055-F27C-400E-BFD1-F7F8FD7021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699" y="1328963"/>
          <a:ext cx="5759215" cy="5312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5607136" imgH="5530799" progId="Excel.Sheet.12">
                  <p:link updateAutomatic="1"/>
                </p:oleObj>
              </mc:Choice>
              <mc:Fallback>
                <p:oleObj name="Worksheet" r:id="rId5" imgW="5607136" imgH="5530799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7F36E055-F27C-400E-BFD1-F7F8FD7021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7699" y="1328963"/>
                        <a:ext cx="5759215" cy="5312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802F139-3403-4B7E-9B63-C841DE2EABEB}"/>
              </a:ext>
            </a:extLst>
          </p:cNvPr>
          <p:cNvSpPr txBox="1"/>
          <p:nvPr/>
        </p:nvSpPr>
        <p:spPr>
          <a:xfrm>
            <a:off x="239698" y="1097665"/>
            <a:ext cx="574721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TOTAL INGRESOS POR SOCIEDAD FIDUCIARIA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83D659D-B457-4E1B-A7D2-880A1512ED1E}"/>
              </a:ext>
            </a:extLst>
          </p:cNvPr>
          <p:cNvSpPr txBox="1"/>
          <p:nvPr/>
        </p:nvSpPr>
        <p:spPr>
          <a:xfrm>
            <a:off x="6202579" y="1091429"/>
            <a:ext cx="574721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TOTAL ACTIVOS ADMINISTRADOS POR NATURALEZA DE RECURSOS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BAD50BE-DF15-4EC9-8993-39617CFA723D}"/>
              </a:ext>
            </a:extLst>
          </p:cNvPr>
          <p:cNvSpPr/>
          <p:nvPr/>
        </p:nvSpPr>
        <p:spPr>
          <a:xfrm>
            <a:off x="3528045" y="1322261"/>
            <a:ext cx="803324" cy="531918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1E219DE-563B-4D09-84F9-27F903CCD303}"/>
              </a:ext>
            </a:extLst>
          </p:cNvPr>
          <p:cNvSpPr txBox="1"/>
          <p:nvPr/>
        </p:nvSpPr>
        <p:spPr>
          <a:xfrm>
            <a:off x="239699" y="6647683"/>
            <a:ext cx="4877663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750">
                <a:solidFill>
                  <a:prstClr val="black"/>
                </a:solidFill>
                <a:latin typeface="Calibri" panose="020F0502020204030204"/>
              </a:rPr>
              <a:t>Fuente: Asofiduciarias – SIGAF, SFC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63B09B6-D0AA-4EF9-82E0-95B2F5EED79A}"/>
              </a:ext>
            </a:extLst>
          </p:cNvPr>
          <p:cNvSpPr txBox="1"/>
          <p:nvPr/>
        </p:nvSpPr>
        <p:spPr>
          <a:xfrm>
            <a:off x="239698" y="7295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RANKINGS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8B86AE2-80E7-4AA4-83D5-08E0174A0281}"/>
              </a:ext>
            </a:extLst>
          </p:cNvPr>
          <p:cNvSpPr txBox="1"/>
          <p:nvPr/>
        </p:nvSpPr>
        <p:spPr>
          <a:xfrm>
            <a:off x="239698" y="10644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 – millones de pesos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A251C64-FF70-4649-AC84-38BB436AE3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8215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7BB0DF-376E-4782-8505-B236F3D2ECD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8483"/>
            <a:ext cx="2111477" cy="728663"/>
          </a:xfrm>
          <a:prstGeom prst="rect">
            <a:avLst/>
          </a:prstGeom>
        </p:spPr>
      </p:pic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87A11320-A6EF-4DC3-A51D-1F087CAFB575}"/>
              </a:ext>
            </a:extLst>
          </p:cNvPr>
          <p:cNvSpPr/>
          <p:nvPr/>
        </p:nvSpPr>
        <p:spPr>
          <a:xfrm>
            <a:off x="11024520" y="1322261"/>
            <a:ext cx="925276" cy="531918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4948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1181EB66-7509-4EB2-BA6D-73FC762513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1826" y="1475304"/>
          <a:ext cx="5800476" cy="5012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34186" imgH="5346862" progId="Excel.Sheet.12">
                  <p:link updateAutomatic="1"/>
                </p:oleObj>
              </mc:Choice>
              <mc:Fallback>
                <p:oleObj name="Worksheet" r:id="rId2" imgW="5734186" imgH="5346862" progId="Excel.Sheet.12">
                  <p:link updateAutomatic="1"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1181EB66-7509-4EB2-BA6D-73FC762513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51826" y="1475304"/>
                        <a:ext cx="5800476" cy="50125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4CFB6F5D-3A82-453B-9E5F-1A047CEAD0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439" y="1487876"/>
          <a:ext cx="5842993" cy="4993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695913" imgH="4794257" progId="Excel.Sheet.12">
                  <p:link updateAutomatic="1"/>
                </p:oleObj>
              </mc:Choice>
              <mc:Fallback>
                <p:oleObj name="Worksheet" r:id="rId4" imgW="5695913" imgH="4794257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4CFB6F5D-3A82-453B-9E5F-1A047CEAD0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439" y="1487876"/>
                        <a:ext cx="5842993" cy="4993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F802F139-3403-4B7E-9B63-C841DE2EABEB}"/>
              </a:ext>
            </a:extLst>
          </p:cNvPr>
          <p:cNvSpPr txBox="1"/>
          <p:nvPr/>
        </p:nvSpPr>
        <p:spPr>
          <a:xfrm>
            <a:off x="239698" y="1077918"/>
            <a:ext cx="582173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ACTIVOS ADMINISTRADOS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(PORTAFOLIO)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83D659D-B457-4E1B-A7D2-880A1512ED1E}"/>
              </a:ext>
            </a:extLst>
          </p:cNvPr>
          <p:cNvSpPr txBox="1"/>
          <p:nvPr/>
        </p:nvSpPr>
        <p:spPr>
          <a:xfrm>
            <a:off x="6151827" y="1080127"/>
            <a:ext cx="582173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ACTIVOS ADMINISTRADOS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DEMAS LÍNEAS DE FIDUCIA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8498B8D-1E38-448F-B66F-2820E36AC22A}"/>
              </a:ext>
            </a:extLst>
          </p:cNvPr>
          <p:cNvSpPr txBox="1"/>
          <p:nvPr/>
        </p:nvSpPr>
        <p:spPr>
          <a:xfrm>
            <a:off x="239699" y="6511752"/>
            <a:ext cx="407262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825" b="1" err="1">
                <a:solidFill>
                  <a:prstClr val="black"/>
                </a:solidFill>
                <a:latin typeface="Calibri" panose="020F0502020204030204"/>
              </a:rPr>
              <a:t>Asset</a:t>
            </a:r>
            <a:r>
              <a:rPr lang="es-CO" sz="825" b="1">
                <a:solidFill>
                  <a:prstClr val="black"/>
                </a:solidFill>
                <a:latin typeface="Calibri" panose="020F0502020204030204"/>
              </a:rPr>
              <a:t> Management: </a:t>
            </a:r>
            <a:r>
              <a:rPr lang="es-CO" sz="825">
                <a:solidFill>
                  <a:prstClr val="black"/>
                </a:solidFill>
                <a:latin typeface="Calibri" panose="020F0502020204030204"/>
              </a:rPr>
              <a:t>FIC + FCP + FPV + Recursos de la Seguridad Social +Fiducia de Inversión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4080443-639D-4C9E-B023-068AEE2F6BC5}"/>
              </a:ext>
            </a:extLst>
          </p:cNvPr>
          <p:cNvSpPr txBox="1"/>
          <p:nvPr/>
        </p:nvSpPr>
        <p:spPr>
          <a:xfrm>
            <a:off x="6151826" y="6502718"/>
            <a:ext cx="40005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825" b="1">
                <a:solidFill>
                  <a:prstClr val="black"/>
                </a:solidFill>
                <a:latin typeface="Calibri" panose="020F0502020204030204"/>
              </a:rPr>
              <a:t>Demás Negocios Fiduciarios: </a:t>
            </a:r>
            <a:r>
              <a:rPr lang="es-CO" sz="825">
                <a:solidFill>
                  <a:prstClr val="black"/>
                </a:solidFill>
                <a:latin typeface="Calibri" panose="020F0502020204030204"/>
              </a:rPr>
              <a:t>Fiducia de Administración + Fiducia Inmobiliaria + Fiducia en Garantía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BE044A8E-47BA-41A4-9503-BDD1AF5FFA24}"/>
              </a:ext>
            </a:extLst>
          </p:cNvPr>
          <p:cNvSpPr/>
          <p:nvPr/>
        </p:nvSpPr>
        <p:spPr>
          <a:xfrm>
            <a:off x="3748188" y="1464185"/>
            <a:ext cx="929690" cy="5055181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AAD6F622-5DBD-4EEF-B98D-F288911ADF6D}"/>
              </a:ext>
            </a:extLst>
          </p:cNvPr>
          <p:cNvSpPr/>
          <p:nvPr/>
        </p:nvSpPr>
        <p:spPr>
          <a:xfrm>
            <a:off x="9633858" y="1458238"/>
            <a:ext cx="915431" cy="5061128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14">
              <a:defRPr/>
            </a:pPr>
            <a:endParaRPr lang="es-CO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5981919-346A-445C-B690-E6EFEDEFAB25}"/>
              </a:ext>
            </a:extLst>
          </p:cNvPr>
          <p:cNvSpPr txBox="1"/>
          <p:nvPr/>
        </p:nvSpPr>
        <p:spPr>
          <a:xfrm>
            <a:off x="239698" y="7295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RANKINGS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03A964-0EC9-49B1-BFEB-9D7F24FF4333}"/>
              </a:ext>
            </a:extLst>
          </p:cNvPr>
          <p:cNvSpPr txBox="1"/>
          <p:nvPr/>
        </p:nvSpPr>
        <p:spPr>
          <a:xfrm>
            <a:off x="239698" y="10644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 – millones de pesos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5E9C38B-E11E-4DF8-B85B-90A03D1596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8215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B4A8A8B-5791-465A-9CD3-0DF3DE5FD1A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8483"/>
            <a:ext cx="2111477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87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49431507-8B5F-4209-8661-9545309E3784}"/>
              </a:ext>
            </a:extLst>
          </p:cNvPr>
          <p:cNvSpPr txBox="1"/>
          <p:nvPr/>
        </p:nvSpPr>
        <p:spPr>
          <a:xfrm>
            <a:off x="239698" y="1094071"/>
            <a:ext cx="910643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CUSTODIA DE VALORES POR SUBTIPO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0A7661-5E01-4C6A-B49C-548ED478238A}"/>
              </a:ext>
            </a:extLst>
          </p:cNvPr>
          <p:cNvSpPr txBox="1"/>
          <p:nvPr/>
        </p:nvSpPr>
        <p:spPr>
          <a:xfrm>
            <a:off x="3049589" y="3361408"/>
            <a:ext cx="6096000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CUSTODIA DE IEP: FLUJOS DE IEP Y COMPRAS NETAS DE EXTRANJEROS EN TES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7843B84-0F52-47F7-94C4-943F9C67607B}"/>
              </a:ext>
            </a:extLst>
          </p:cNvPr>
          <p:cNvSpPr txBox="1"/>
          <p:nvPr/>
        </p:nvSpPr>
        <p:spPr>
          <a:xfrm>
            <a:off x="9423134" y="1094071"/>
            <a:ext cx="2529169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ES" sz="900" b="1">
                <a:solidFill>
                  <a:prstClr val="black"/>
                </a:solidFill>
                <a:latin typeface="Calibri" panose="020F0502020204030204"/>
              </a:rPr>
              <a:t>C</a:t>
            </a: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OMISIONES CUSTODIA DE VALORES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5811AF0-08AA-4DF9-BEDA-F72A85EB57D9}"/>
              </a:ext>
            </a:extLst>
          </p:cNvPr>
          <p:cNvSpPr txBox="1"/>
          <p:nvPr/>
        </p:nvSpPr>
        <p:spPr>
          <a:xfrm>
            <a:off x="239698" y="7295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RANKINGS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846269-1613-4E8A-B6C7-59D5FC4573CC}"/>
              </a:ext>
            </a:extLst>
          </p:cNvPr>
          <p:cNvSpPr txBox="1"/>
          <p:nvPr/>
        </p:nvSpPr>
        <p:spPr>
          <a:xfrm>
            <a:off x="239698" y="10644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 – millones de pesos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9BCB317-B2F4-42F2-9194-E0AFD0170F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8215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A33F6FE-1632-496F-839F-E2CEFFDF0A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8483"/>
            <a:ext cx="2111477" cy="728663"/>
          </a:xfrm>
          <a:prstGeom prst="rect">
            <a:avLst/>
          </a:prstGeom>
        </p:spPr>
      </p:pic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46544027-9F2F-473B-8809-F640BA61B2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697" y="1334127"/>
          <a:ext cx="9106433" cy="1920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883588" imgH="1790612" progId="Excel.Sheet.12">
                  <p:link updateAutomatic="1"/>
                </p:oleObj>
              </mc:Choice>
              <mc:Fallback>
                <p:oleObj name="Worksheet" r:id="rId4" imgW="8883588" imgH="1790612" progId="Excel.Sheet.12">
                  <p:link updateAutomatic="1"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46544027-9F2F-473B-8809-F640BA61B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9697" y="1334127"/>
                        <a:ext cx="9106433" cy="1920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141F21F0-303E-4B7F-AB4A-39D72C1B02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16330" y="1337313"/>
          <a:ext cx="2525766" cy="1693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2584388" imgH="1517481" progId="Excel.Sheet.12">
                  <p:link updateAutomatic="1"/>
                </p:oleObj>
              </mc:Choice>
              <mc:Fallback>
                <p:oleObj name="Worksheet" r:id="rId6" imgW="2584388" imgH="1517481" progId="Excel.Sheet.12">
                  <p:link updateAutomatic="1"/>
                  <p:pic>
                    <p:nvPicPr>
                      <p:cNvPr id="12" name="Objeto 11">
                        <a:extLst>
                          <a:ext uri="{FF2B5EF4-FFF2-40B4-BE49-F238E27FC236}">
                            <a16:creationId xmlns:a16="http://schemas.microsoft.com/office/drawing/2014/main" id="{141F21F0-303E-4B7F-AB4A-39D72C1B02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16330" y="1337313"/>
                        <a:ext cx="2525766" cy="1693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CF946BE5-7063-4731-A38A-363B0510FC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9489" y="3601641"/>
          <a:ext cx="6097488" cy="3152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9309322" imgH="3842066" progId="Excel.Sheet.12">
                  <p:link updateAutomatic="1"/>
                </p:oleObj>
              </mc:Choice>
              <mc:Fallback>
                <p:oleObj name="Worksheet" r:id="rId8" imgW="9309322" imgH="3842066" progId="Excel.Sheet.12">
                  <p:link updateAutomatic="1"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CF946BE5-7063-4731-A38A-363B0510FC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9489" y="3601641"/>
                        <a:ext cx="6097488" cy="3152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83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26">
            <a:extLst>
              <a:ext uri="{FF2B5EF4-FFF2-40B4-BE49-F238E27FC236}">
                <a16:creationId xmlns:a16="http://schemas.microsoft.com/office/drawing/2014/main" id="{04AE6900-73B2-41E6-A8BE-934B4626D7F8}"/>
              </a:ext>
            </a:extLst>
          </p:cNvPr>
          <p:cNvSpPr txBox="1"/>
          <p:nvPr/>
        </p:nvSpPr>
        <p:spPr>
          <a:xfrm>
            <a:off x="147100" y="1113325"/>
            <a:ext cx="681877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EVOLUCIÓN DE LOS ACTIVOS ADMINISTRADOS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(% de participación tipologías / activo total)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F9760A0-D646-4102-BA3C-62C26E8AA651}"/>
              </a:ext>
            </a:extLst>
          </p:cNvPr>
          <p:cNvSpPr txBox="1"/>
          <p:nvPr/>
        </p:nvSpPr>
        <p:spPr>
          <a:xfrm>
            <a:off x="3916720" y="4250531"/>
            <a:ext cx="306169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 dirty="0">
                <a:solidFill>
                  <a:prstClr val="black"/>
                </a:solidFill>
                <a:latin typeface="Calibri" panose="020F0502020204030204"/>
              </a:rPr>
              <a:t>TASA DE CRECIMIENTO ANUAL DE ACTIVOS POR LÍNEA DE NEGOCIO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43A33E4-A1E2-404A-B7E2-35D2B07EDAA8}"/>
              </a:ext>
            </a:extLst>
          </p:cNvPr>
          <p:cNvSpPr txBox="1"/>
          <p:nvPr/>
        </p:nvSpPr>
        <p:spPr>
          <a:xfrm>
            <a:off x="7099916" y="6473058"/>
            <a:ext cx="488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 a octubre de 2020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50ABD8B7-F340-4B0E-9E1D-32DE25ABCEE0}"/>
              </a:ext>
            </a:extLst>
          </p:cNvPr>
          <p:cNvSpPr txBox="1"/>
          <p:nvPr/>
        </p:nvSpPr>
        <p:spPr>
          <a:xfrm>
            <a:off x="3904180" y="6627168"/>
            <a:ext cx="28463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*Fiducia de inversión incluye custodia de valores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C25E1E9-A0A8-4317-A228-7349B9B074D1}"/>
              </a:ext>
            </a:extLst>
          </p:cNvPr>
          <p:cNvSpPr txBox="1"/>
          <p:nvPr/>
        </p:nvSpPr>
        <p:spPr>
          <a:xfrm>
            <a:off x="7058348" y="1113325"/>
            <a:ext cx="488635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EVOLUCIÓN DE LOS ACTIVOS ADMINISTRADOS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(variaciones anuales en AUM)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4767C30-A523-4580-BB50-61F1CD1A836B}"/>
              </a:ext>
            </a:extLst>
          </p:cNvPr>
          <p:cNvSpPr txBox="1"/>
          <p:nvPr/>
        </p:nvSpPr>
        <p:spPr>
          <a:xfrm>
            <a:off x="7077238" y="6296012"/>
            <a:ext cx="28463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>
                <a:solidFill>
                  <a:prstClr val="black"/>
                </a:solidFill>
                <a:latin typeface="Calibri" panose="020F0502020204030204"/>
              </a:rPr>
              <a:t>*Fiducia de inversión incluye custodia de valores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C9A5F15-3539-46FA-8467-750BE78715E8}"/>
              </a:ext>
            </a:extLst>
          </p:cNvPr>
          <p:cNvSpPr txBox="1"/>
          <p:nvPr/>
        </p:nvSpPr>
        <p:spPr>
          <a:xfrm>
            <a:off x="154702" y="78107"/>
            <a:ext cx="7409075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7B813B-496B-4ED9-BF2F-52089F5620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37963" y="153822"/>
            <a:ext cx="2206452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4DA5CF5-E74C-4C38-88ED-635EE51951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70229" y="30147"/>
            <a:ext cx="2135981" cy="72866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AC332F8-348F-4132-BE72-DF4ED8B2C529}"/>
              </a:ext>
            </a:extLst>
          </p:cNvPr>
          <p:cNvSpPr txBox="1"/>
          <p:nvPr/>
        </p:nvSpPr>
        <p:spPr>
          <a:xfrm>
            <a:off x="147101" y="751864"/>
            <a:ext cx="11797601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ACTIVOS ADMINISTRADOS SOCIEDADES FIDUCIARIAS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01B735D5-FE25-42C0-85CF-A6B29061B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2" y="1489771"/>
          <a:ext cx="6808887" cy="2745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921861" imgH="4000632" progId="Excel.Sheet.12">
                  <p:link updateAutomatic="1"/>
                </p:oleObj>
              </mc:Choice>
              <mc:Fallback>
                <p:oleObj name="Worksheet" r:id="rId4" imgW="8921861" imgH="4000632" progId="Excel.Sheet.12">
                  <p:link updateAutomatic="1"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01B735D5-FE25-42C0-85CF-A6B29061B3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782" y="1489771"/>
                        <a:ext cx="6808887" cy="27458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A1283F53-4005-4077-AE61-8816F030BC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76778" y="1476376"/>
          <a:ext cx="4868168" cy="469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674035" imgH="5327834" progId="Excel.Sheet.12">
                  <p:link updateAutomatic="1"/>
                </p:oleObj>
              </mc:Choice>
              <mc:Fallback>
                <p:oleObj name="Worksheet" r:id="rId6" imgW="6674035" imgH="5327834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A1283F53-4005-4077-AE61-8816F030BC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76778" y="1476376"/>
                        <a:ext cx="4868168" cy="4699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B4921170-B620-4A79-BFE1-177D666659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0367" y="4628555"/>
          <a:ext cx="3126879" cy="199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2717751" imgH="1663759" progId="Excel.Sheet.12">
                  <p:link updateAutomatic="1"/>
                </p:oleObj>
              </mc:Choice>
              <mc:Fallback>
                <p:oleObj name="Worksheet" r:id="rId8" imgW="2717751" imgH="1663759" progId="Excel.Sheet.12">
                  <p:link updateAutomatic="1"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B4921170-B620-4A79-BFE1-177D666659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90367" y="4628555"/>
                        <a:ext cx="3126879" cy="199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B0FACC86-A9B5-4757-AAB5-B43456FF8D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294" y="4235649"/>
          <a:ext cx="3696891" cy="2526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943264" imgH="2724172" progId="Excel.Sheet.12">
                  <p:link updateAutomatic="1"/>
                </p:oleObj>
              </mc:Choice>
              <mc:Fallback>
                <p:oleObj name="Worksheet" r:id="rId10" imgW="3943264" imgH="2724172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B0FACC86-A9B5-4757-AAB5-B43456FF8D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7294" y="4235649"/>
                        <a:ext cx="3696891" cy="2526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74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43">
            <a:extLst>
              <a:ext uri="{FF2B5EF4-FFF2-40B4-BE49-F238E27FC236}">
                <a16:creationId xmlns:a16="http://schemas.microsoft.com/office/drawing/2014/main" id="{C3259119-BEA9-465E-8C49-39B9D8AA1DDA}"/>
              </a:ext>
            </a:extLst>
          </p:cNvPr>
          <p:cNvSpPr txBox="1"/>
          <p:nvPr/>
        </p:nvSpPr>
        <p:spPr>
          <a:xfrm>
            <a:off x="1703775" y="1156125"/>
            <a:ext cx="4447137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TOTAL NÚMERO DE NEGOCIOS POR TIPO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83FE673-EEB0-4B7A-A56A-4F1DF39D0EE0}"/>
              </a:ext>
            </a:extLst>
          </p:cNvPr>
          <p:cNvSpPr txBox="1"/>
          <p:nvPr/>
        </p:nvSpPr>
        <p:spPr>
          <a:xfrm>
            <a:off x="1703773" y="3959932"/>
            <a:ext cx="4464480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NEGOCIOS NUEVOS VS. NEGOCIOS LIQUIDADOS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84FA30E-D73C-4083-8040-7A24E7B25432}"/>
              </a:ext>
            </a:extLst>
          </p:cNvPr>
          <p:cNvSpPr txBox="1"/>
          <p:nvPr/>
        </p:nvSpPr>
        <p:spPr>
          <a:xfrm>
            <a:off x="6820800" y="4806082"/>
            <a:ext cx="34739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92" indent="-128592" algn="just" defTabSz="457214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/>
                </a:solidFill>
                <a:latin typeface="Calibri" panose="020F0502020204030204"/>
              </a:rPr>
              <a:t>En noviembre de 2020, se crearon 424 negocios y se liquidaron 294, generando un neto de </a:t>
            </a:r>
          </a:p>
          <a:p>
            <a:pPr algn="just" defTabSz="457214">
              <a:defRPr/>
            </a:pPr>
            <a:r>
              <a:rPr lang="es-CO" sz="2400" dirty="0">
                <a:solidFill>
                  <a:srgbClr val="70AD47"/>
                </a:solidFill>
                <a:latin typeface="Calibri" panose="020F0502020204030204"/>
              </a:rPr>
              <a:t> </a:t>
            </a:r>
            <a:r>
              <a:rPr lang="es-CO" sz="2400" b="1" dirty="0">
                <a:solidFill>
                  <a:srgbClr val="FF0000"/>
                </a:solidFill>
                <a:latin typeface="Calibri" panose="020F0502020204030204"/>
              </a:rPr>
              <a:t>130</a:t>
            </a:r>
            <a:r>
              <a:rPr lang="es-CO" sz="2400" b="1" dirty="0">
                <a:solidFill>
                  <a:srgbClr val="70AD47"/>
                </a:solidFill>
                <a:latin typeface="Calibri" panose="020F0502020204030204"/>
              </a:rPr>
              <a:t> </a:t>
            </a:r>
            <a:r>
              <a:rPr lang="es-CO" sz="1200" dirty="0">
                <a:solidFill>
                  <a:prstClr val="black"/>
                </a:solidFill>
                <a:latin typeface="Calibri" panose="020F0502020204030204"/>
              </a:rPr>
              <a:t>negocios.</a:t>
            </a:r>
          </a:p>
          <a:p>
            <a:pPr marL="128592" indent="-128592" algn="just" defTabSz="457214">
              <a:buFont typeface="Arial" panose="020B0604020202020204" pitchFamily="34" charset="0"/>
              <a:buChar char="•"/>
              <a:defRPr/>
            </a:pPr>
            <a:endParaRPr lang="es-CO" sz="1200" dirty="0">
              <a:solidFill>
                <a:prstClr val="black"/>
              </a:solidFill>
              <a:latin typeface="Calibri" panose="020F0502020204030204"/>
            </a:endParaRPr>
          </a:p>
          <a:p>
            <a:pPr marL="128592" indent="-128592" algn="just" defTabSz="457214">
              <a:buFont typeface="Arial" panose="020B0604020202020204" pitchFamily="34" charset="0"/>
              <a:buChar char="•"/>
              <a:defRPr/>
            </a:pPr>
            <a:r>
              <a:rPr lang="es-CO" sz="1200" dirty="0">
                <a:solidFill>
                  <a:prstClr val="black"/>
                </a:solidFill>
                <a:latin typeface="Calibri" panose="020F0502020204030204"/>
              </a:rPr>
              <a:t>En los últimos 12 meses se crearon 5.388 negocios y se liquidaron 5.548, generando un neto de  </a:t>
            </a:r>
          </a:p>
          <a:p>
            <a:pPr algn="just" defTabSz="457214">
              <a:defRPr/>
            </a:pPr>
            <a:r>
              <a:rPr lang="es-CO" sz="2400" b="1" dirty="0">
                <a:solidFill>
                  <a:srgbClr val="00B050"/>
                </a:solidFill>
                <a:latin typeface="Calibri" panose="020F0502020204030204"/>
              </a:rPr>
              <a:t>  </a:t>
            </a:r>
            <a:r>
              <a:rPr lang="es-CO" sz="2400" b="1" dirty="0">
                <a:solidFill>
                  <a:srgbClr val="FF0000"/>
                </a:solidFill>
                <a:latin typeface="Calibri" panose="020F0502020204030204"/>
              </a:rPr>
              <a:t>-160</a:t>
            </a:r>
            <a:r>
              <a:rPr lang="es-CO" sz="2400" b="1" dirty="0">
                <a:solidFill>
                  <a:srgbClr val="00B050"/>
                </a:solidFill>
                <a:latin typeface="Calibri" panose="020F0502020204030204"/>
              </a:rPr>
              <a:t> </a:t>
            </a:r>
            <a:r>
              <a:rPr lang="es-CO" sz="1200" dirty="0">
                <a:solidFill>
                  <a:prstClr val="black"/>
                </a:solidFill>
                <a:latin typeface="Calibri" panose="020F0502020204030204"/>
              </a:rPr>
              <a:t>negocios.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9CCB86D2-2C91-434E-9598-E18A115BD5B2}"/>
              </a:ext>
            </a:extLst>
          </p:cNvPr>
          <p:cNvSpPr txBox="1"/>
          <p:nvPr/>
        </p:nvSpPr>
        <p:spPr>
          <a:xfrm>
            <a:off x="1741893" y="6472719"/>
            <a:ext cx="4426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a octubre de 2020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8C2FB8F-A379-4D13-98A4-DC3F18001874}"/>
              </a:ext>
            </a:extLst>
          </p:cNvPr>
          <p:cNvSpPr txBox="1"/>
          <p:nvPr/>
        </p:nvSpPr>
        <p:spPr>
          <a:xfrm>
            <a:off x="6358461" y="1152265"/>
            <a:ext cx="465543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COMPOSICIÓN NÚMERO DE NEGOCIOS POR TIPO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(2015 vs. 2020)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1ECC954-B232-4A91-BDA6-7444DF9BC176}"/>
              </a:ext>
            </a:extLst>
          </p:cNvPr>
          <p:cNvSpPr txBox="1"/>
          <p:nvPr/>
        </p:nvSpPr>
        <p:spPr>
          <a:xfrm>
            <a:off x="239698" y="796389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NÚMERO DE NEGOCIOS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B0B4E63-F6C7-42D9-93D4-1D058E5D13C8}"/>
              </a:ext>
            </a:extLst>
          </p:cNvPr>
          <p:cNvSpPr txBox="1"/>
          <p:nvPr/>
        </p:nvSpPr>
        <p:spPr>
          <a:xfrm>
            <a:off x="239698" y="98655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9CE355CC-0ADB-4E6D-B1F7-FF56DF9D93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74370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158EA0E-F742-4E3A-B45B-DFF3FDD13F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0695"/>
            <a:ext cx="2111477" cy="728663"/>
          </a:xfrm>
          <a:prstGeom prst="rect">
            <a:avLst/>
          </a:prstGeom>
        </p:spPr>
      </p:pic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42B7C32A-275A-4B4F-ACAE-56A72A3C4E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483" y="1381187"/>
          <a:ext cx="4471977" cy="25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905386" imgH="2400300" progId="Excel.Sheet.12">
                  <p:link updateAutomatic="1"/>
                </p:oleObj>
              </mc:Choice>
              <mc:Fallback>
                <p:oleObj name="Worksheet" r:id="rId4" imgW="3905386" imgH="2400300" progId="Excel.Sheet.12">
                  <p:link updateAutomatic="1"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42B7C32A-275A-4B4F-ACAE-56A72A3C4E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2483" y="1381187"/>
                        <a:ext cx="4471977" cy="2538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>
            <a:extLst>
              <a:ext uri="{FF2B5EF4-FFF2-40B4-BE49-F238E27FC236}">
                <a16:creationId xmlns:a16="http://schemas.microsoft.com/office/drawing/2014/main" id="{A2B315B5-56C7-4D7C-BCC6-0EE78490D4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7938" y="1543348"/>
          <a:ext cx="4653856" cy="3280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013536" imgH="4076744" progId="Excel.Sheet.12">
                  <p:link updateAutomatic="1"/>
                </p:oleObj>
              </mc:Choice>
              <mc:Fallback>
                <p:oleObj name="Worksheet" r:id="rId6" imgW="6013536" imgH="4076744" progId="Excel.Sheet.12">
                  <p:link updateAutomatic="1"/>
                  <p:pic>
                    <p:nvPicPr>
                      <p:cNvPr id="10" name="Objeto 9">
                        <a:extLst>
                          <a:ext uri="{FF2B5EF4-FFF2-40B4-BE49-F238E27FC236}">
                            <a16:creationId xmlns:a16="http://schemas.microsoft.com/office/drawing/2014/main" id="{A2B315B5-56C7-4D7C-BCC6-0EE78490D4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57938" y="1543348"/>
                        <a:ext cx="4653856" cy="3280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5C42290C-E8DA-413B-B82C-DC5CC2E336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9200" y="4213325"/>
          <a:ext cx="4478238" cy="2272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4699247" imgH="2762624" progId="Excel.Sheet.12">
                  <p:link updateAutomatic="1"/>
                </p:oleObj>
              </mc:Choice>
              <mc:Fallback>
                <p:oleObj name="Worksheet" r:id="rId8" imgW="4699247" imgH="2762624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5C42290C-E8DA-413B-B82C-DC5CC2E336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89200" y="4213325"/>
                        <a:ext cx="4478238" cy="2272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1731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to 19">
            <a:extLst>
              <a:ext uri="{FF2B5EF4-FFF2-40B4-BE49-F238E27FC236}">
                <a16:creationId xmlns:a16="http://schemas.microsoft.com/office/drawing/2014/main" id="{A3D32E11-E4A2-4C6B-A33E-5A4AF9EB06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06315" y="4257989"/>
          <a:ext cx="4000500" cy="239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639096" imgH="3283119" progId="Excel.Sheet.12">
                  <p:link updateAutomatic="1"/>
                </p:oleObj>
              </mc:Choice>
              <mc:Fallback>
                <p:oleObj name="Worksheet" r:id="rId2" imgW="5639096" imgH="3283119" progId="Excel.Sheet.12">
                  <p:link updateAutomatic="1"/>
                  <p:pic>
                    <p:nvPicPr>
                      <p:cNvPr id="20" name="Objeto 19">
                        <a:extLst>
                          <a:ext uri="{FF2B5EF4-FFF2-40B4-BE49-F238E27FC236}">
                            <a16:creationId xmlns:a16="http://schemas.microsoft.com/office/drawing/2014/main" id="{A3D32E11-E4A2-4C6B-A33E-5A4AF9EB06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06315" y="4257989"/>
                        <a:ext cx="4000500" cy="2394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o 18">
            <a:extLst>
              <a:ext uri="{FF2B5EF4-FFF2-40B4-BE49-F238E27FC236}">
                <a16:creationId xmlns:a16="http://schemas.microsoft.com/office/drawing/2014/main" id="{25D2250C-3A84-4971-9C54-428339E284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1153" y="4158258"/>
          <a:ext cx="4165699" cy="239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626470" imgH="3289462" progId="Excel.Sheet.12">
                  <p:link updateAutomatic="1"/>
                </p:oleObj>
              </mc:Choice>
              <mc:Fallback>
                <p:oleObj name="Worksheet" r:id="rId4" imgW="5626470" imgH="3289462" progId="Excel.Sheet.12">
                  <p:link updateAutomatic="1"/>
                  <p:pic>
                    <p:nvPicPr>
                      <p:cNvPr id="19" name="Objeto 18">
                        <a:extLst>
                          <a:ext uri="{FF2B5EF4-FFF2-40B4-BE49-F238E27FC236}">
                            <a16:creationId xmlns:a16="http://schemas.microsoft.com/office/drawing/2014/main" id="{25D2250C-3A84-4971-9C54-428339E284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153" y="4158258"/>
                        <a:ext cx="4165699" cy="2397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94428CB4-311D-49F8-89F6-ED0CF03F8E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81500" y="4128493"/>
          <a:ext cx="3472161" cy="2425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639096" imgH="3213350" progId="Excel.Sheet.12">
                  <p:link updateAutomatic="1"/>
                </p:oleObj>
              </mc:Choice>
              <mc:Fallback>
                <p:oleObj name="Worksheet" r:id="rId6" imgW="5639096" imgH="3213350" progId="Excel.Sheet.12">
                  <p:link updateAutomatic="1"/>
                  <p:pic>
                    <p:nvPicPr>
                      <p:cNvPr id="16" name="Objeto 15">
                        <a:extLst>
                          <a:ext uri="{FF2B5EF4-FFF2-40B4-BE49-F238E27FC236}">
                            <a16:creationId xmlns:a16="http://schemas.microsoft.com/office/drawing/2014/main" id="{94428CB4-311D-49F8-89F6-ED0CF03F8E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81500" y="4128493"/>
                        <a:ext cx="3472161" cy="2425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:a16="http://schemas.microsoft.com/office/drawing/2014/main" id="{981DC403-2001-4ED4-8A58-E9ECC36A38A3}"/>
              </a:ext>
            </a:extLst>
          </p:cNvPr>
          <p:cNvSpPr txBox="1"/>
          <p:nvPr/>
        </p:nvSpPr>
        <p:spPr>
          <a:xfrm>
            <a:off x="7860826" y="1148938"/>
            <a:ext cx="4091479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800" b="1">
                <a:solidFill>
                  <a:prstClr val="black"/>
                </a:solidFill>
                <a:latin typeface="Calibri" panose="020F0502020204030204"/>
              </a:rPr>
              <a:t>COMPOSICIÓN COMISIONES POR TIPO DE NEGOCIO</a:t>
            </a:r>
          </a:p>
          <a:p>
            <a:pPr algn="ctr" defTabSz="457214">
              <a:defRPr/>
            </a:pPr>
            <a:r>
              <a:rPr lang="es-CO" sz="800" b="1">
                <a:solidFill>
                  <a:prstClr val="black"/>
                </a:solidFill>
                <a:latin typeface="Calibri" panose="020F0502020204030204"/>
              </a:rPr>
              <a:t>(2015 vs. 2020)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CDCE1E4-7986-4C21-AAFD-22E9830C309E}"/>
              </a:ext>
            </a:extLst>
          </p:cNvPr>
          <p:cNvSpPr txBox="1"/>
          <p:nvPr/>
        </p:nvSpPr>
        <p:spPr>
          <a:xfrm>
            <a:off x="230272" y="6577354"/>
            <a:ext cx="63819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a octubre de 2020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9664FBB-354B-433B-96F4-24256173AD0F}"/>
              </a:ext>
            </a:extLst>
          </p:cNvPr>
          <p:cNvSpPr txBox="1"/>
          <p:nvPr/>
        </p:nvSpPr>
        <p:spPr>
          <a:xfrm>
            <a:off x="4295899" y="1148938"/>
            <a:ext cx="351298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EVOLUCIÓN COMISIONES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(Tasa de crecimiento anual)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DF2B4-E7E1-47B6-963D-FD38656CDF5A}"/>
              </a:ext>
            </a:extLst>
          </p:cNvPr>
          <p:cNvSpPr txBox="1"/>
          <p:nvPr/>
        </p:nvSpPr>
        <p:spPr>
          <a:xfrm>
            <a:off x="231563" y="3911934"/>
            <a:ext cx="410710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TOTAL COMISIONES/TOTAL ACTIVOS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B7B3524-A79F-4264-BD16-83EAC08F811E}"/>
              </a:ext>
            </a:extLst>
          </p:cNvPr>
          <p:cNvSpPr txBox="1"/>
          <p:nvPr/>
        </p:nvSpPr>
        <p:spPr>
          <a:xfrm>
            <a:off x="2127275" y="4111668"/>
            <a:ext cx="1364308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94%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- 18%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ADC37D9-BE07-44DA-A06C-90872B72975D}"/>
              </a:ext>
            </a:extLst>
          </p:cNvPr>
          <p:cNvSpPr txBox="1"/>
          <p:nvPr/>
        </p:nvSpPr>
        <p:spPr>
          <a:xfrm>
            <a:off x="4381352" y="3909368"/>
            <a:ext cx="3471307" cy="2061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FIC /ACTIVOS FIC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A02F9FC-886B-4898-9B6D-DB81A2C4688F}"/>
              </a:ext>
            </a:extLst>
          </p:cNvPr>
          <p:cNvSpPr txBox="1"/>
          <p:nvPr/>
        </p:nvSpPr>
        <p:spPr>
          <a:xfrm>
            <a:off x="6152406" y="4111668"/>
            <a:ext cx="1383812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124%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-18%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B03FE24-BC49-429E-8505-B12A9D6AF3C6}"/>
              </a:ext>
            </a:extLst>
          </p:cNvPr>
          <p:cNvSpPr txBox="1"/>
          <p:nvPr/>
        </p:nvSpPr>
        <p:spPr>
          <a:xfrm>
            <a:off x="7897130" y="3925052"/>
            <a:ext cx="399762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FIDUCIA /ACTIVOS FIDUCIA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D8773D6-DF79-4C84-A5EE-FFEC637BF5BC}"/>
              </a:ext>
            </a:extLst>
          </p:cNvPr>
          <p:cNvSpPr txBox="1"/>
          <p:nvPr/>
        </p:nvSpPr>
        <p:spPr>
          <a:xfrm>
            <a:off x="10165916" y="4134919"/>
            <a:ext cx="1369109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90%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-26%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3FFFD4C-AB7B-4F7B-B5AA-E7AFC3E1F95B}"/>
              </a:ext>
            </a:extLst>
          </p:cNvPr>
          <p:cNvSpPr txBox="1"/>
          <p:nvPr/>
        </p:nvSpPr>
        <p:spPr>
          <a:xfrm>
            <a:off x="231566" y="1152448"/>
            <a:ext cx="4001391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TOTAL COMISIONES POR TIPO DE NEGOCIO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4D0C22A-A3EB-428D-9616-1B67F391DC5E}"/>
              </a:ext>
            </a:extLst>
          </p:cNvPr>
          <p:cNvSpPr txBox="1"/>
          <p:nvPr/>
        </p:nvSpPr>
        <p:spPr>
          <a:xfrm>
            <a:off x="239698" y="790309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COMISIONES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A0ADBC5-14B8-4F87-B5A9-8D08FFA47777}"/>
              </a:ext>
            </a:extLst>
          </p:cNvPr>
          <p:cNvSpPr txBox="1"/>
          <p:nvPr/>
        </p:nvSpPr>
        <p:spPr>
          <a:xfrm>
            <a:off x="239698" y="11920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EE28D3A-8D1E-460F-A02D-A4F4D5C1CB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9491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9E5FAB5-CE6D-461D-B293-F118E6B13E1A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71243"/>
            <a:ext cx="2111477" cy="728663"/>
          </a:xfrm>
          <a:prstGeom prst="rect">
            <a:avLst/>
          </a:prstGeom>
        </p:spPr>
      </p:pic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E674D90F-6931-4AD1-9A97-510536E11B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243" y="1389841"/>
          <a:ext cx="4009715" cy="2490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5149838" imgH="2438356" progId="Excel.Sheet.12">
                  <p:link updateAutomatic="1"/>
                </p:oleObj>
              </mc:Choice>
              <mc:Fallback>
                <p:oleObj name="Worksheet" r:id="rId10" imgW="5149838" imgH="2438356" progId="Excel.Sheet.12">
                  <p:link updateAutomatic="1"/>
                  <p:pic>
                    <p:nvPicPr>
                      <p:cNvPr id="6" name="Objeto 5">
                        <a:extLst>
                          <a:ext uri="{FF2B5EF4-FFF2-40B4-BE49-F238E27FC236}">
                            <a16:creationId xmlns:a16="http://schemas.microsoft.com/office/drawing/2014/main" id="{E674D90F-6931-4AD1-9A97-510536E11B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3243" y="1389841"/>
                        <a:ext cx="4009715" cy="2490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6A5852DB-C6CC-4165-B47A-F92A9A1EB6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88024" y="1343918"/>
          <a:ext cx="3999012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2" imgW="4635722" imgH="2768967" progId="Excel.Sheet.12">
                  <p:link updateAutomatic="1"/>
                </p:oleObj>
              </mc:Choice>
              <mc:Fallback>
                <p:oleObj name="Worksheet" r:id="rId12" imgW="4635722" imgH="2768967" progId="Excel.Sheet.12">
                  <p:link updateAutomatic="1"/>
                  <p:pic>
                    <p:nvPicPr>
                      <p:cNvPr id="7" name="Objeto 6">
                        <a:extLst>
                          <a:ext uri="{FF2B5EF4-FFF2-40B4-BE49-F238E27FC236}">
                            <a16:creationId xmlns:a16="http://schemas.microsoft.com/office/drawing/2014/main" id="{6A5852DB-C6CC-4165-B47A-F92A9A1EB6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88024" y="1343918"/>
                        <a:ext cx="3999012" cy="2595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56E30720-CAF3-4C81-A1F1-3A3109116B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94192" y="1470422"/>
          <a:ext cx="3370957" cy="2466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4" imgW="7201171" imgH="5448344" progId="Excel.Sheet.12">
                  <p:link updateAutomatic="1"/>
                </p:oleObj>
              </mc:Choice>
              <mc:Fallback>
                <p:oleObj name="Worksheet" r:id="rId14" imgW="7201171" imgH="5448344" progId="Excel.Sheet.12">
                  <p:link updateAutomatic="1"/>
                  <p:pic>
                    <p:nvPicPr>
                      <p:cNvPr id="13" name="Objeto 12">
                        <a:extLst>
                          <a:ext uri="{FF2B5EF4-FFF2-40B4-BE49-F238E27FC236}">
                            <a16:creationId xmlns:a16="http://schemas.microsoft.com/office/drawing/2014/main" id="{56E30720-CAF3-4C81-A1F1-3A3109116B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294192" y="1470422"/>
                        <a:ext cx="3370957" cy="2466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551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2C678CA4-7C46-4DB3-AAAA-1A0E9721AF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1321" y="4101703"/>
          <a:ext cx="3589734" cy="2488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384997" imgH="2654403" progId="Excel.Sheet.12">
                  <p:link updateAutomatic="1"/>
                </p:oleObj>
              </mc:Choice>
              <mc:Fallback>
                <p:oleObj name="Worksheet" r:id="rId3" imgW="5384997" imgH="2654403" progId="Excel.Sheet.12">
                  <p:link updateAutomatic="1"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2C678CA4-7C46-4DB3-AAAA-1A0E9721AF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1321" y="4101703"/>
                        <a:ext cx="3589734" cy="2488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D0977ECA-E4E1-47A1-98F3-5C111509AE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92703" y="1393031"/>
          <a:ext cx="361354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5124586" imgH="2648060" progId="Excel.Sheet.12">
                  <p:link updateAutomatic="1"/>
                </p:oleObj>
              </mc:Choice>
              <mc:Fallback>
                <p:oleObj name="Worksheet" r:id="rId5" imgW="5124586" imgH="2648060" progId="Excel.Sheet.12">
                  <p:link updateAutomatic="1"/>
                  <p:pic>
                    <p:nvPicPr>
                      <p:cNvPr id="16" name="Objeto 15">
                        <a:extLst>
                          <a:ext uri="{FF2B5EF4-FFF2-40B4-BE49-F238E27FC236}">
                            <a16:creationId xmlns:a16="http://schemas.microsoft.com/office/drawing/2014/main" id="{D0977ECA-E4E1-47A1-98F3-5C111509AE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92703" y="1393031"/>
                        <a:ext cx="3613547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FCBCABB6-F330-483D-B20F-9C1DE06830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11739" y="4092774"/>
          <a:ext cx="3978175" cy="2290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5156545" imgH="2648060" progId="Excel.Sheet.12">
                  <p:link updateAutomatic="1"/>
                </p:oleObj>
              </mc:Choice>
              <mc:Fallback>
                <p:oleObj name="Worksheet" r:id="rId7" imgW="5156545" imgH="2648060" progId="Excel.Sheet.12">
                  <p:link updateAutomatic="1"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FCBCABB6-F330-483D-B20F-9C1DE06830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11739" y="4092774"/>
                        <a:ext cx="3978175" cy="2290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6AF553C8-1A90-4E89-AB33-EF69F172EC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6638" y="1409403"/>
          <a:ext cx="4164211" cy="2408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5448522" imgH="2654403" progId="Excel.Sheet.12">
                  <p:link updateAutomatic="1"/>
                </p:oleObj>
              </mc:Choice>
              <mc:Fallback>
                <p:oleObj name="Worksheet" r:id="rId9" imgW="5448522" imgH="2654403" progId="Excel.Sheet.12">
                  <p:link updateAutomatic="1"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6AF553C8-1A90-4E89-AB33-EF69F172E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46638" y="1409403"/>
                        <a:ext cx="4164211" cy="24080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061609B6-23A0-4189-A743-6620F71801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8126" y="1409403"/>
          <a:ext cx="3725168" cy="2434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1" imgW="5403936" imgH="2648060" progId="Excel.Sheet.12">
                  <p:link updateAutomatic="1"/>
                </p:oleObj>
              </mc:Choice>
              <mc:Fallback>
                <p:oleObj name="Worksheet" r:id="rId11" imgW="5403936" imgH="2648060" progId="Excel.Sheet.12">
                  <p:link updateAutomatic="1"/>
                  <p:pic>
                    <p:nvPicPr>
                      <p:cNvPr id="13" name="Objeto 12">
                        <a:extLst>
                          <a:ext uri="{FF2B5EF4-FFF2-40B4-BE49-F238E27FC236}">
                            <a16:creationId xmlns:a16="http://schemas.microsoft.com/office/drawing/2014/main" id="{061609B6-23A0-4189-A743-6620F71801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38126" y="1409403"/>
                        <a:ext cx="3725168" cy="2434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1CDCE1E4-7986-4C21-AAFD-22E9830C309E}"/>
              </a:ext>
            </a:extLst>
          </p:cNvPr>
          <p:cNvSpPr txBox="1"/>
          <p:nvPr/>
        </p:nvSpPr>
        <p:spPr>
          <a:xfrm>
            <a:off x="239699" y="6567682"/>
            <a:ext cx="651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 a octubre de 2020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B7B3524-A79F-4264-BD16-83EAC08F811E}"/>
              </a:ext>
            </a:extLst>
          </p:cNvPr>
          <p:cNvSpPr txBox="1"/>
          <p:nvPr/>
        </p:nvSpPr>
        <p:spPr>
          <a:xfrm>
            <a:off x="1817839" y="1407647"/>
            <a:ext cx="1364308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82%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-6%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ADC37D9-BE07-44DA-A06C-90872B72975D}"/>
              </a:ext>
            </a:extLst>
          </p:cNvPr>
          <p:cNvSpPr txBox="1"/>
          <p:nvPr/>
        </p:nvSpPr>
        <p:spPr>
          <a:xfrm>
            <a:off x="239698" y="1162807"/>
            <a:ext cx="3727926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FID. ADMINISTRACIÓN /ACTIVOS FID. ADMINISTRACIÓN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A02F9FC-886B-4898-9B6D-DB81A2C4688F}"/>
              </a:ext>
            </a:extLst>
          </p:cNvPr>
          <p:cNvSpPr txBox="1"/>
          <p:nvPr/>
        </p:nvSpPr>
        <p:spPr>
          <a:xfrm>
            <a:off x="7112752" y="4147611"/>
            <a:ext cx="1372463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181%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-58%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D8773D6-DF79-4C84-A5EE-FFEC637BF5BC}"/>
              </a:ext>
            </a:extLst>
          </p:cNvPr>
          <p:cNvSpPr txBox="1"/>
          <p:nvPr/>
        </p:nvSpPr>
        <p:spPr>
          <a:xfrm>
            <a:off x="9844416" y="1379555"/>
            <a:ext cx="1369109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82%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-26%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70DAAB6-9601-4796-905D-AF2101A66FEF}"/>
              </a:ext>
            </a:extLst>
          </p:cNvPr>
          <p:cNvSpPr txBox="1"/>
          <p:nvPr/>
        </p:nvSpPr>
        <p:spPr>
          <a:xfrm>
            <a:off x="5807078" y="3833056"/>
            <a:ext cx="3983811" cy="256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FID. INVERSIÓN /ACTIVOS FID. INVERSIÓN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3C9F203-9CA5-4434-9F8E-BC95A58C8321}"/>
              </a:ext>
            </a:extLst>
          </p:cNvPr>
          <p:cNvSpPr txBox="1"/>
          <p:nvPr/>
        </p:nvSpPr>
        <p:spPr>
          <a:xfrm>
            <a:off x="8291968" y="1165415"/>
            <a:ext cx="3660334" cy="218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FID. INMOBILIARIA /ACTIVOS FID. INMOBILIARIA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4DD464D-3598-48F7-9F84-19E5CEB0E427}"/>
              </a:ext>
            </a:extLst>
          </p:cNvPr>
          <p:cNvSpPr txBox="1"/>
          <p:nvPr/>
        </p:nvSpPr>
        <p:spPr>
          <a:xfrm>
            <a:off x="6235060" y="6371300"/>
            <a:ext cx="22501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800">
                <a:solidFill>
                  <a:prstClr val="black"/>
                </a:solidFill>
                <a:latin typeface="Calibri" panose="020F0502020204030204"/>
              </a:rPr>
              <a:t>* Fiducia de inversión incluye custodia de valores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9C01FF7-7C41-4067-AED8-8275EA5A5A1D}"/>
              </a:ext>
            </a:extLst>
          </p:cNvPr>
          <p:cNvSpPr txBox="1"/>
          <p:nvPr/>
        </p:nvSpPr>
        <p:spPr>
          <a:xfrm>
            <a:off x="1989073" y="3839396"/>
            <a:ext cx="3594225" cy="256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REC. SEG. SOCIAL/ACTIVOS REC. SEG. SOCIAL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A9BDE481-A8C6-482B-8AFA-58252FAACC29}"/>
              </a:ext>
            </a:extLst>
          </p:cNvPr>
          <p:cNvSpPr txBox="1"/>
          <p:nvPr/>
        </p:nvSpPr>
        <p:spPr>
          <a:xfrm>
            <a:off x="4047249" y="1165625"/>
            <a:ext cx="4165096" cy="2280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COMISIONES FID. EN GARANTÍA /ACTIVOS FID. EN GARANTÍA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80654B3-7B29-4091-9FB1-6FF5A06C5FF4}"/>
              </a:ext>
            </a:extLst>
          </p:cNvPr>
          <p:cNvSpPr txBox="1"/>
          <p:nvPr/>
        </p:nvSpPr>
        <p:spPr>
          <a:xfrm>
            <a:off x="3582878" y="4089119"/>
            <a:ext cx="1364308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26%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123%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BB255C37-E564-4EAE-97AF-C90CC772207D}"/>
              </a:ext>
            </a:extLst>
          </p:cNvPr>
          <p:cNvSpPr txBox="1"/>
          <p:nvPr/>
        </p:nvSpPr>
        <p:spPr>
          <a:xfrm>
            <a:off x="5784548" y="1423045"/>
            <a:ext cx="1364308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Crecimiento Activos: 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92%</a:t>
            </a:r>
          </a:p>
          <a:p>
            <a:pPr algn="r" defTabSz="457214">
              <a:defRPr/>
            </a:pPr>
            <a:r>
              <a:rPr lang="es-CO" sz="788" b="1" dirty="0">
                <a:solidFill>
                  <a:prstClr val="black"/>
                </a:solidFill>
                <a:latin typeface="Calibri" panose="020F0502020204030204"/>
              </a:rPr>
              <a:t>Comisión/Activos</a:t>
            </a:r>
            <a:r>
              <a:rPr lang="es-CO" sz="788" b="1" dirty="0">
                <a:solidFill>
                  <a:srgbClr val="FF0000"/>
                </a:solidFill>
                <a:latin typeface="Calibri" panose="020F0502020204030204"/>
              </a:rPr>
              <a:t>: -6</a:t>
            </a:r>
            <a:r>
              <a:rPr lang="es-CO" sz="788" b="1" dirty="0">
                <a:solidFill>
                  <a:srgbClr val="70AD47"/>
                </a:solidFill>
                <a:latin typeface="Calibri" panose="020F0502020204030204"/>
              </a:rPr>
              <a:t>%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2989E9-56F7-40A9-9029-EF1C9DA453AE}"/>
              </a:ext>
            </a:extLst>
          </p:cNvPr>
          <p:cNvSpPr txBox="1"/>
          <p:nvPr/>
        </p:nvSpPr>
        <p:spPr>
          <a:xfrm>
            <a:off x="9844416" y="4423953"/>
            <a:ext cx="15320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14">
              <a:defRPr/>
            </a:pPr>
            <a:r>
              <a:rPr lang="es-ES" sz="1100" dirty="0">
                <a:solidFill>
                  <a:prstClr val="black"/>
                </a:solidFill>
                <a:latin typeface="Calibri" panose="020F0502020204030204"/>
              </a:rPr>
              <a:t>A noviembre de 2020:</a:t>
            </a:r>
          </a:p>
          <a:p>
            <a:pPr algn="just" defTabSz="457214">
              <a:defRPr/>
            </a:pPr>
            <a:endParaRPr lang="es-ES" sz="1100" dirty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457214">
              <a:defRPr/>
            </a:pPr>
            <a:r>
              <a:rPr lang="es-ES" sz="1100" dirty="0">
                <a:solidFill>
                  <a:prstClr val="black"/>
                </a:solidFill>
                <a:latin typeface="Calibri" panose="020F0502020204030204"/>
              </a:rPr>
              <a:t>Comisión/Activos Custodia: </a:t>
            </a:r>
            <a:r>
              <a:rPr lang="es-ES" sz="1100" b="1" dirty="0">
                <a:solidFill>
                  <a:prstClr val="black"/>
                </a:solidFill>
                <a:latin typeface="Calibri" panose="020F0502020204030204"/>
              </a:rPr>
              <a:t>0,08%</a:t>
            </a:r>
          </a:p>
          <a:p>
            <a:pPr algn="just" defTabSz="457214">
              <a:defRPr/>
            </a:pPr>
            <a:endParaRPr lang="es-ES" sz="1100" b="1" dirty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457214">
              <a:defRPr/>
            </a:pPr>
            <a:r>
              <a:rPr lang="es-ES" sz="1100" dirty="0">
                <a:solidFill>
                  <a:prstClr val="black"/>
                </a:solidFill>
                <a:latin typeface="Calibri" panose="020F0502020204030204"/>
              </a:rPr>
              <a:t>Comisión/Activos Fiducia de Inversión:</a:t>
            </a:r>
          </a:p>
          <a:p>
            <a:pPr algn="just" defTabSz="457214">
              <a:defRPr/>
            </a:pPr>
            <a:r>
              <a:rPr lang="es-ES" sz="1100" b="1" dirty="0">
                <a:solidFill>
                  <a:prstClr val="black"/>
                </a:solidFill>
                <a:latin typeface="Calibri" panose="020F0502020204030204"/>
              </a:rPr>
              <a:t>0,19%</a:t>
            </a:r>
            <a:endParaRPr lang="es-CO" sz="11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9CDE8BB-6FCC-4DDD-ABB5-AF472EA835FC}"/>
              </a:ext>
            </a:extLst>
          </p:cNvPr>
          <p:cNvSpPr txBox="1"/>
          <p:nvPr/>
        </p:nvSpPr>
        <p:spPr>
          <a:xfrm>
            <a:off x="239698" y="790309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COMISIONES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9AC5A0-40AF-4D92-8126-E788400D0CD6}"/>
              </a:ext>
            </a:extLst>
          </p:cNvPr>
          <p:cNvSpPr txBox="1"/>
          <p:nvPr/>
        </p:nvSpPr>
        <p:spPr>
          <a:xfrm>
            <a:off x="239698" y="119203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0319269-DC3C-4D9F-A85C-D074D257BD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94918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530E419-70B9-4A49-93C2-437469751AAF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71243"/>
            <a:ext cx="2111477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7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E2C352E4-2684-4CDF-B412-AA6559AFAAC2}"/>
              </a:ext>
            </a:extLst>
          </p:cNvPr>
          <p:cNvSpPr txBox="1"/>
          <p:nvPr/>
        </p:nvSpPr>
        <p:spPr>
          <a:xfrm>
            <a:off x="239326" y="1127522"/>
            <a:ext cx="42942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PRODUCTOS BANCARIOS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(saldos mensuales)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2E1531-A955-4ECF-969A-C3D2C69AE47C}"/>
              </a:ext>
            </a:extLst>
          </p:cNvPr>
          <p:cNvSpPr txBox="1"/>
          <p:nvPr/>
        </p:nvSpPr>
        <p:spPr>
          <a:xfrm>
            <a:off x="239325" y="3880311"/>
            <a:ext cx="426886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PRODUCTOS BANCARIOS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(variaciones anuales)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9FE09D3-F67B-4522-A1B1-2A2FD5C724F5}"/>
              </a:ext>
            </a:extLst>
          </p:cNvPr>
          <p:cNvSpPr txBox="1"/>
          <p:nvPr/>
        </p:nvSpPr>
        <p:spPr>
          <a:xfrm>
            <a:off x="4601438" y="1129773"/>
            <a:ext cx="386446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PRODUCTOS DE INVERSIÓN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(saldos mensuales)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A2BB86D-9C1A-4EAF-A88E-EFB5E80A012C}"/>
              </a:ext>
            </a:extLst>
          </p:cNvPr>
          <p:cNvSpPr txBox="1"/>
          <p:nvPr/>
        </p:nvSpPr>
        <p:spPr>
          <a:xfrm>
            <a:off x="4554438" y="3880311"/>
            <a:ext cx="391276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PRODUCTOS DE INVERSIÓN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(variaciones anuales)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157B185-F7DA-4FCE-BAAD-B915A0C3B53C}"/>
              </a:ext>
            </a:extLst>
          </p:cNvPr>
          <p:cNvSpPr txBox="1"/>
          <p:nvPr/>
        </p:nvSpPr>
        <p:spPr>
          <a:xfrm>
            <a:off x="8537826" y="1081875"/>
            <a:ext cx="341447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000" b="1">
                <a:solidFill>
                  <a:prstClr val="black"/>
                </a:solidFill>
                <a:latin typeface="Calibri" panose="020F0502020204030204"/>
              </a:rPr>
              <a:t>PARTICIPACIÓN DE MERCADO</a:t>
            </a:r>
          </a:p>
          <a:p>
            <a:pPr algn="ctr" defTabSz="457214">
              <a:defRPr/>
            </a:pPr>
            <a:endParaRPr lang="es-CO" sz="1000" b="1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9924852-3DED-4BD4-9A0E-772AB2DD8854}"/>
              </a:ext>
            </a:extLst>
          </p:cNvPr>
          <p:cNvSpPr txBox="1"/>
          <p:nvPr/>
        </p:nvSpPr>
        <p:spPr>
          <a:xfrm>
            <a:off x="239327" y="6593349"/>
            <a:ext cx="4877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>
                <a:solidFill>
                  <a:prstClr val="black"/>
                </a:solidFill>
                <a:latin typeface="Calibri" panose="020F0502020204030204"/>
              </a:rPr>
              <a:t>Fuente: Asofiduciarias – SIGAF, SFC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9FD4FDF0-BAC8-4548-A1A5-99C9F896D069}"/>
              </a:ext>
            </a:extLst>
          </p:cNvPr>
          <p:cNvSpPr txBox="1"/>
          <p:nvPr/>
        </p:nvSpPr>
        <p:spPr>
          <a:xfrm>
            <a:off x="8536529" y="3858081"/>
            <a:ext cx="336968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RENDIMIENTOS ACUMULADOS FIC Y FCP</a:t>
            </a:r>
          </a:p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(sin ETF HCOLSEL)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92E98FD-7066-4DD0-983B-71254D340AA6}"/>
              </a:ext>
            </a:extLst>
          </p:cNvPr>
          <p:cNvSpPr txBox="1"/>
          <p:nvPr/>
        </p:nvSpPr>
        <p:spPr>
          <a:xfrm>
            <a:off x="239698" y="7604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PRODUCTOS BANCARIOS VS PRODUCTOS DE INVERSIÓN (FPV - FIC – FCP)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2D02AF-127D-41BA-A130-14FEDC4FB9EA}"/>
              </a:ext>
            </a:extLst>
          </p:cNvPr>
          <p:cNvSpPr txBox="1"/>
          <p:nvPr/>
        </p:nvSpPr>
        <p:spPr>
          <a:xfrm>
            <a:off x="239698" y="98655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86477AE-842B-4FFE-ABBB-D863A1D929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74370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A343B7B-33ED-43AD-B4DB-2D817B1F6E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0695"/>
            <a:ext cx="2111477" cy="728663"/>
          </a:xfrm>
          <a:prstGeom prst="rect">
            <a:avLst/>
          </a:prstGeom>
        </p:spPr>
      </p:pic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8C7A0501-0B70-4E8B-B673-FE6C58B95A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614" y="1507630"/>
          <a:ext cx="4278808" cy="2352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794771" imgH="3016331" progId="Excel.Sheet.12">
                  <p:link updateAutomatic="1"/>
                </p:oleObj>
              </mc:Choice>
              <mc:Fallback>
                <p:oleObj name="Worksheet" r:id="rId5" imgW="6794771" imgH="3016331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8C7A0501-0B70-4E8B-B673-FE6C58B95A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614" y="1507630"/>
                        <a:ext cx="4278808" cy="23529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EA8EB7EF-5DBC-47A0-AA93-A54F561673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9614" y="4263926"/>
          <a:ext cx="4266902" cy="2327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6032870" imgH="3156266" progId="Excel.Sheet.12">
                  <p:link updateAutomatic="1"/>
                </p:oleObj>
              </mc:Choice>
              <mc:Fallback>
                <p:oleObj name="Worksheet" r:id="rId7" imgW="6032870" imgH="3156266" progId="Excel.Sheet.12">
                  <p:link updateAutomatic="1"/>
                  <p:pic>
                    <p:nvPicPr>
                      <p:cNvPr id="12" name="Objeto 11">
                        <a:extLst>
                          <a:ext uri="{FF2B5EF4-FFF2-40B4-BE49-F238E27FC236}">
                            <a16:creationId xmlns:a16="http://schemas.microsoft.com/office/drawing/2014/main" id="{EA8EB7EF-5DBC-47A0-AA93-A54F561673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9614" y="4263926"/>
                        <a:ext cx="4266902" cy="2327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7DEDB320-BC16-4B08-9ECA-EED3105FD7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00278" y="1518047"/>
          <a:ext cx="3866555" cy="2342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794771" imgH="3016331" progId="Excel.Sheet.12">
                  <p:link updateAutomatic="1"/>
                </p:oleObj>
              </mc:Choice>
              <mc:Fallback>
                <p:oleObj name="Worksheet" r:id="rId9" imgW="6794771" imgH="3016331" progId="Excel.Sheet.12">
                  <p:link updateAutomatic="1"/>
                  <p:pic>
                    <p:nvPicPr>
                      <p:cNvPr id="13" name="Objeto 12">
                        <a:extLst>
                          <a:ext uri="{FF2B5EF4-FFF2-40B4-BE49-F238E27FC236}">
                            <a16:creationId xmlns:a16="http://schemas.microsoft.com/office/drawing/2014/main" id="{7DEDB320-BC16-4B08-9ECA-EED3105FD7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00278" y="1518047"/>
                        <a:ext cx="3866555" cy="2342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3B06ED16-4969-4AEC-A575-C3C61B9F3D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2653" y="4295179"/>
          <a:ext cx="3915668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1" imgW="6039183" imgH="3156266" progId="Excel.Sheet.12">
                  <p:link updateAutomatic="1"/>
                </p:oleObj>
              </mc:Choice>
              <mc:Fallback>
                <p:oleObj name="Worksheet" r:id="rId11" imgW="6039183" imgH="3156266" progId="Excel.Sheet.12">
                  <p:link updateAutomatic="1"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3B06ED16-4969-4AEC-A575-C3C61B9F3D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52653" y="4295179"/>
                        <a:ext cx="3915668" cy="245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667372BC-B49B-45FC-8741-917997F620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10770" y="1489137"/>
          <a:ext cx="3220003" cy="232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3" imgW="4603762" imgH="2762624" progId="Excel.Sheet.12">
                  <p:link updateAutomatic="1"/>
                </p:oleObj>
              </mc:Choice>
              <mc:Fallback>
                <p:oleObj name="Worksheet" r:id="rId13" imgW="4603762" imgH="2762624" progId="Excel.Sheet.12">
                  <p:link updateAutomatic="1"/>
                  <p:pic>
                    <p:nvPicPr>
                      <p:cNvPr id="15" name="Objeto 14">
                        <a:extLst>
                          <a:ext uri="{FF2B5EF4-FFF2-40B4-BE49-F238E27FC236}">
                            <a16:creationId xmlns:a16="http://schemas.microsoft.com/office/drawing/2014/main" id="{667372BC-B49B-45FC-8741-917997F62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610770" y="1489137"/>
                        <a:ext cx="3220003" cy="2321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171CC4CB-72C5-423A-8AB6-87CFA08105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35931" y="4462130"/>
          <a:ext cx="3369680" cy="1931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5" imgW="11734701" imgH="3397287" progId="Excel.Sheet.12">
                  <p:link updateAutomatic="1"/>
                </p:oleObj>
              </mc:Choice>
              <mc:Fallback>
                <p:oleObj name="Worksheet" r:id="rId15" imgW="11734701" imgH="3397287" progId="Excel.Sheet.12">
                  <p:link updateAutomatic="1"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171CC4CB-72C5-423A-8AB6-87CFA08105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35931" y="4462130"/>
                        <a:ext cx="3369680" cy="1931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81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adroTexto 41">
            <a:extLst>
              <a:ext uri="{FF2B5EF4-FFF2-40B4-BE49-F238E27FC236}">
                <a16:creationId xmlns:a16="http://schemas.microsoft.com/office/drawing/2014/main" id="{79924852-3DED-4BD4-9A0E-772AB2DD8854}"/>
              </a:ext>
            </a:extLst>
          </p:cNvPr>
          <p:cNvSpPr txBox="1"/>
          <p:nvPr/>
        </p:nvSpPr>
        <p:spPr>
          <a:xfrm>
            <a:off x="766408" y="6094758"/>
            <a:ext cx="7666870" cy="389467"/>
          </a:xfrm>
          <a:prstGeom prst="rect">
            <a:avLst/>
          </a:prstGeom>
          <a:noFill/>
        </p:spPr>
        <p:txBody>
          <a:bodyPr wrap="square" lIns="85725" tIns="42863" rIns="85725" bIns="42863" rtlCol="0" anchor="t">
            <a:spAutoFit/>
          </a:bodyPr>
          <a:lstStyle/>
          <a:p>
            <a:pPr defTabSz="457214">
              <a:defRPr/>
            </a:pPr>
            <a:r>
              <a:rPr lang="es-ES" sz="984" dirty="0">
                <a:solidFill>
                  <a:prstClr val="black"/>
                </a:solidFill>
                <a:latin typeface="Calibri" panose="020F0502020204030204"/>
              </a:rPr>
              <a:t>Fuente: Asofiduciarias con cifras diarias reportadas por las afiliadas. Datos al cierre de enero 15 de 2021. No incluye FCP ni FIC inmobiliarios. Cifras del 6 de marzo de 2020 al 14 de enero de 2021 según fuente Superfinanciera.</a:t>
            </a:r>
            <a:endParaRPr lang="es-CO" sz="984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92E98FD-7066-4DD0-983B-71254D340AA6}"/>
              </a:ext>
            </a:extLst>
          </p:cNvPr>
          <p:cNvSpPr txBox="1"/>
          <p:nvPr/>
        </p:nvSpPr>
        <p:spPr>
          <a:xfrm>
            <a:off x="239698" y="760474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EVOLUCIÓN AUM FIC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2D02AF-127D-41BA-A130-14FEDC4FB9EA}"/>
              </a:ext>
            </a:extLst>
          </p:cNvPr>
          <p:cNvSpPr txBox="1"/>
          <p:nvPr/>
        </p:nvSpPr>
        <p:spPr>
          <a:xfrm>
            <a:off x="239698" y="98655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86477AE-842B-4FFE-ABBB-D863A1D929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74370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A343B7B-33ED-43AD-B4DB-2D817B1F6E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0695"/>
            <a:ext cx="2111477" cy="7286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5940D63-51FE-4A82-A343-A88C98720F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8716" y="1222474"/>
            <a:ext cx="10034568" cy="458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2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adroTexto 41">
            <a:extLst>
              <a:ext uri="{FF2B5EF4-FFF2-40B4-BE49-F238E27FC236}">
                <a16:creationId xmlns:a16="http://schemas.microsoft.com/office/drawing/2014/main" id="{79924852-3DED-4BD4-9A0E-772AB2DD8854}"/>
              </a:ext>
            </a:extLst>
          </p:cNvPr>
          <p:cNvSpPr txBox="1"/>
          <p:nvPr/>
        </p:nvSpPr>
        <p:spPr>
          <a:xfrm>
            <a:off x="239699" y="6611780"/>
            <a:ext cx="4877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1000">
                <a:solidFill>
                  <a:prstClr val="black"/>
                </a:solidFill>
                <a:latin typeface="Calibri" panose="020F0502020204030204"/>
              </a:rPr>
              <a:t>Fuente: Asofiduciarias – SIGAF, SFC, SIFIC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B2DB365-32C1-4E6B-AB37-577C2DD5D051}"/>
              </a:ext>
            </a:extLst>
          </p:cNvPr>
          <p:cNvSpPr txBox="1"/>
          <p:nvPr/>
        </p:nvSpPr>
        <p:spPr>
          <a:xfrm>
            <a:off x="239698" y="1106786"/>
            <a:ext cx="7959080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RELACIÓN RIESGO/RETORNO (12 Meses)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630095A-EBFD-4FD8-B659-0A2C065768FB}"/>
              </a:ext>
            </a:extLst>
          </p:cNvPr>
          <p:cNvSpPr txBox="1"/>
          <p:nvPr/>
        </p:nvSpPr>
        <p:spPr>
          <a:xfrm>
            <a:off x="239698" y="6288321"/>
            <a:ext cx="796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14">
              <a:defRPr/>
            </a:pPr>
            <a:r>
              <a:rPr lang="es-CO" sz="1000">
                <a:solidFill>
                  <a:prstClr val="black"/>
                </a:solidFill>
                <a:latin typeface="Calibri" panose="020F0502020204030204"/>
              </a:rPr>
              <a:t>Rentabilidad y Volatilidad 12 meses de cada una de las categorías para el grupo de participación Público General (compartimiento con mayor número de inversionistas, comisión más alta y menor monto de inversión).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EE656DA-419A-488D-A87B-9AAA221131BA}"/>
              </a:ext>
            </a:extLst>
          </p:cNvPr>
          <p:cNvSpPr txBox="1"/>
          <p:nvPr/>
        </p:nvSpPr>
        <p:spPr>
          <a:xfrm>
            <a:off x="8301520" y="1106786"/>
            <a:ext cx="3650783" cy="2127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AUM FIC CATEGORIZADOS POR ADMINISTRADOR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FDC1DC9-2DCB-43B1-B605-CB1F73E491ED}"/>
              </a:ext>
            </a:extLst>
          </p:cNvPr>
          <p:cNvSpPr txBox="1"/>
          <p:nvPr/>
        </p:nvSpPr>
        <p:spPr>
          <a:xfrm>
            <a:off x="239698" y="752008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CATEGORIZACIÓN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890C490-A0CD-4CC3-8233-68AA8B7685E2}"/>
              </a:ext>
            </a:extLst>
          </p:cNvPr>
          <p:cNvSpPr txBox="1"/>
          <p:nvPr/>
        </p:nvSpPr>
        <p:spPr>
          <a:xfrm>
            <a:off x="239698" y="98655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C1C8DCC6-0CD2-4A8B-A02D-DE08D7EF54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663275" y="174370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EB16E825-1EE1-44D3-BAAE-7EEAD32975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50695"/>
            <a:ext cx="2111477" cy="728663"/>
          </a:xfrm>
          <a:prstGeom prst="rect">
            <a:avLst/>
          </a:prstGeom>
        </p:spPr>
      </p:pic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069FDADC-7EF0-4F4D-AAEC-BD49F1626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567" y="1342430"/>
          <a:ext cx="7957839" cy="4981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0039658" imgH="5734160" progId="Excel.Sheet.12">
                  <p:link updateAutomatic="1"/>
                </p:oleObj>
              </mc:Choice>
              <mc:Fallback>
                <p:oleObj name="Worksheet" r:id="rId4" imgW="10039658" imgH="5734160" progId="Excel.Sheet.12">
                  <p:link updateAutomatic="1"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069FDADC-7EF0-4F4D-AAEC-BD49F16267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5567" y="1342430"/>
                        <a:ext cx="7957839" cy="4981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EB4194FC-255D-40AF-B65A-CA8C8CAB07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01519" y="1331848"/>
          <a:ext cx="3644914" cy="547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3460713" imgH="5530799" progId="Excel.Sheet.12">
                  <p:link updateAutomatic="1"/>
                </p:oleObj>
              </mc:Choice>
              <mc:Fallback>
                <p:oleObj name="Worksheet" r:id="rId6" imgW="3460713" imgH="5530799" progId="Excel.Sheet.12">
                  <p:link updateAutomatic="1"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EB4194FC-255D-40AF-B65A-CA8C8CAB07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01519" y="1331848"/>
                        <a:ext cx="3644914" cy="5475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691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FFC4000E-A100-4FF6-8E34-977E37834F01}"/>
              </a:ext>
            </a:extLst>
          </p:cNvPr>
          <p:cNvSpPr txBox="1"/>
          <p:nvPr/>
        </p:nvSpPr>
        <p:spPr>
          <a:xfrm>
            <a:off x="5331758" y="3967045"/>
            <a:ext cx="6574451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ES" sz="900" b="1">
                <a:solidFill>
                  <a:prstClr val="black"/>
                </a:solidFill>
                <a:latin typeface="Calibri" panose="020F0502020204030204"/>
              </a:rPr>
              <a:t>V</a:t>
            </a: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ARIACIONES ANUALES UTILIDADES POR PRINCIPALES COMPONENTES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802F139-3403-4B7E-9B63-C841DE2EABEB}"/>
              </a:ext>
            </a:extLst>
          </p:cNvPr>
          <p:cNvSpPr txBox="1"/>
          <p:nvPr/>
        </p:nvSpPr>
        <p:spPr>
          <a:xfrm>
            <a:off x="5332397" y="1168768"/>
            <a:ext cx="6575095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VARIACIONES ANUALES UTILIDADES FIDUCIARIAS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590A0FB-B9CC-4CAF-8DA1-3174792D6C64}"/>
              </a:ext>
            </a:extLst>
          </p:cNvPr>
          <p:cNvSpPr txBox="1"/>
          <p:nvPr/>
        </p:nvSpPr>
        <p:spPr>
          <a:xfrm>
            <a:off x="285791" y="3967045"/>
            <a:ext cx="4899024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EVOLUCIÓN ROE MENSUAL (12 meses)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D8F0630-6535-4A2C-BE1B-FEF163EF970B}"/>
              </a:ext>
            </a:extLst>
          </p:cNvPr>
          <p:cNvSpPr txBox="1"/>
          <p:nvPr/>
        </p:nvSpPr>
        <p:spPr>
          <a:xfrm>
            <a:off x="122999" y="6428057"/>
            <a:ext cx="506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sz="900" dirty="0">
                <a:solidFill>
                  <a:prstClr val="black"/>
                </a:solidFill>
                <a:latin typeface="Calibri" panose="020F0502020204030204"/>
              </a:rPr>
              <a:t>Fuente: Asofiduciarias – SIGAF, SFC. Incluye cifras de Acción Fiduciaria y Gestión Fiduciaria reportadas por la SFC  a agosto de 2020.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C8839F3-7E99-4B87-BCE5-913A55D7B9E0}"/>
              </a:ext>
            </a:extLst>
          </p:cNvPr>
          <p:cNvSpPr txBox="1"/>
          <p:nvPr/>
        </p:nvSpPr>
        <p:spPr>
          <a:xfrm>
            <a:off x="285791" y="1165263"/>
            <a:ext cx="4899024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900" b="1">
                <a:solidFill>
                  <a:prstClr val="black"/>
                </a:solidFill>
                <a:latin typeface="Calibri" panose="020F0502020204030204"/>
              </a:rPr>
              <a:t>RESUMEN PRINCIPALES VARIABLES DEL SECTOR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614E40D-1BAB-4BC4-AC24-633E8F738298}"/>
              </a:ext>
            </a:extLst>
          </p:cNvPr>
          <p:cNvSpPr txBox="1"/>
          <p:nvPr/>
        </p:nvSpPr>
        <p:spPr>
          <a:xfrm>
            <a:off x="239698" y="771547"/>
            <a:ext cx="11712604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457214">
              <a:defRPr/>
            </a:pPr>
            <a:r>
              <a:rPr lang="es-CO" sz="1400" b="1">
                <a:solidFill>
                  <a:prstClr val="black"/>
                </a:solidFill>
                <a:latin typeface="Calibri" panose="020F0502020204030204"/>
              </a:rPr>
              <a:t>RESULTADOS FIDUCIARIAS E INDICADORES FINANCIEROS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19A0D72-6E9E-44B2-9F91-98192755DA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2" b="10280"/>
          <a:stretch/>
        </p:blipFill>
        <p:spPr>
          <a:xfrm>
            <a:off x="9794733" y="29602"/>
            <a:ext cx="2111477" cy="72866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1DA0E4D-BEF7-4CFA-9A39-30748637DE51}"/>
              </a:ext>
            </a:extLst>
          </p:cNvPr>
          <p:cNvSpPr txBox="1"/>
          <p:nvPr/>
        </p:nvSpPr>
        <p:spPr>
          <a:xfrm>
            <a:off x="285791" y="118042"/>
            <a:ext cx="7324078" cy="584775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defTabSz="457214">
              <a:defRPr/>
            </a:pPr>
            <a:r>
              <a:rPr lang="es-CO" b="1" dirty="0">
                <a:solidFill>
                  <a:prstClr val="white"/>
                </a:solidFill>
                <a:latin typeface="Calibri" panose="020F0502020204030204"/>
              </a:rPr>
              <a:t>INFORME GERENCIAL DE RESULTADOS DEL SECTOR FIDUCIARIO</a:t>
            </a:r>
          </a:p>
          <a:p>
            <a:pPr defTabSz="457214">
              <a:defRPr/>
            </a:pPr>
            <a:r>
              <a:rPr lang="es-CO" sz="1400" b="1" dirty="0">
                <a:solidFill>
                  <a:prstClr val="white"/>
                </a:solidFill>
                <a:latin typeface="Calibri" panose="020F0502020204030204"/>
              </a:rPr>
              <a:t>Noviembre de 2020</a:t>
            </a:r>
            <a:endParaRPr lang="es-CO" sz="1400" dirty="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DDAB930A-C8DE-48BF-A6F9-2C921B267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91" r="6001" b="52184"/>
          <a:stretch/>
        </p:blipFill>
        <p:spPr bwMode="auto">
          <a:xfrm>
            <a:off x="7709368" y="193757"/>
            <a:ext cx="2181140" cy="44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to 8">
            <a:extLst>
              <a:ext uri="{FF2B5EF4-FFF2-40B4-BE49-F238E27FC236}">
                <a16:creationId xmlns:a16="http://schemas.microsoft.com/office/drawing/2014/main" id="{7E74F4D4-5001-43BC-9146-5158707FD9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9536" y="1415356"/>
          <a:ext cx="6570761" cy="2550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9880649" imgH="3397287" progId="Excel.Sheet.12">
                  <p:link updateAutomatic="1"/>
                </p:oleObj>
              </mc:Choice>
              <mc:Fallback>
                <p:oleObj name="Worksheet" r:id="rId4" imgW="9880649" imgH="3397287" progId="Excel.Sheet.12">
                  <p:link updateAutomatic="1"/>
                  <p:pic>
                    <p:nvPicPr>
                      <p:cNvPr id="9" name="Objeto 8">
                        <a:extLst>
                          <a:ext uri="{FF2B5EF4-FFF2-40B4-BE49-F238E27FC236}">
                            <a16:creationId xmlns:a16="http://schemas.microsoft.com/office/drawing/2014/main" id="{7E74F4D4-5001-43BC-9146-5158707FD9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29536" y="1415356"/>
                        <a:ext cx="6570761" cy="2550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>
            <a:extLst>
              <a:ext uri="{FF2B5EF4-FFF2-40B4-BE49-F238E27FC236}">
                <a16:creationId xmlns:a16="http://schemas.microsoft.com/office/drawing/2014/main" id="{A38D9675-22D5-426B-90E8-62B5132ADD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29535" y="4208860"/>
          <a:ext cx="6577956" cy="257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18534" imgH="3289462" progId="Excel.Sheet.12">
                  <p:link updateAutomatic="1"/>
                </p:oleObj>
              </mc:Choice>
              <mc:Fallback>
                <p:oleObj name="Worksheet" r:id="rId6" imgW="6318534" imgH="3289462" progId="Excel.Sheet.12">
                  <p:link updateAutomatic="1"/>
                  <p:pic>
                    <p:nvPicPr>
                      <p:cNvPr id="11" name="Objeto 10">
                        <a:extLst>
                          <a:ext uri="{FF2B5EF4-FFF2-40B4-BE49-F238E27FC236}">
                            <a16:creationId xmlns:a16="http://schemas.microsoft.com/office/drawing/2014/main" id="{A38D9675-22D5-426B-90E8-62B5132ADD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29535" y="4208860"/>
                        <a:ext cx="6577956" cy="257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>
            <a:extLst>
              <a:ext uri="{FF2B5EF4-FFF2-40B4-BE49-F238E27FC236}">
                <a16:creationId xmlns:a16="http://schemas.microsoft.com/office/drawing/2014/main" id="{69D520F9-83FC-4B96-BB55-07C3F115E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263" y="4208860"/>
          <a:ext cx="4902398" cy="2219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4673600" imgH="2762624" progId="Excel.Sheet.12">
                  <p:link updateAutomatic="1"/>
                </p:oleObj>
              </mc:Choice>
              <mc:Fallback>
                <p:oleObj name="Worksheet" r:id="rId8" imgW="4673600" imgH="2762624" progId="Excel.Sheet.12">
                  <p:link updateAutomatic="1"/>
                  <p:pic>
                    <p:nvPicPr>
                      <p:cNvPr id="12" name="Objeto 11">
                        <a:extLst>
                          <a:ext uri="{FF2B5EF4-FFF2-40B4-BE49-F238E27FC236}">
                            <a16:creationId xmlns:a16="http://schemas.microsoft.com/office/drawing/2014/main" id="{69D520F9-83FC-4B96-BB55-07C3F115E4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4263" y="4208860"/>
                        <a:ext cx="4902398" cy="2219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75980F89-541D-4BCB-94F0-66F1DA754A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703" y="1407077"/>
          <a:ext cx="4892408" cy="254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4718186" imgH="2400300" progId="Excel.Sheet.12">
                  <p:link updateAutomatic="1"/>
                </p:oleObj>
              </mc:Choice>
              <mc:Fallback>
                <p:oleObj name="Worksheet" r:id="rId10" imgW="4718186" imgH="2400300" progId="Excel.Sheet.12">
                  <p:link updateAutomatic="1"/>
                  <p:pic>
                    <p:nvPicPr>
                      <p:cNvPr id="13" name="Objeto 12">
                        <a:extLst>
                          <a:ext uri="{FF2B5EF4-FFF2-40B4-BE49-F238E27FC236}">
                            <a16:creationId xmlns:a16="http://schemas.microsoft.com/office/drawing/2014/main" id="{75980F89-541D-4BCB-94F0-66F1DA754A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1703" y="1407077"/>
                        <a:ext cx="4892408" cy="2543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4853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1040</Words>
  <Application>Microsoft Office PowerPoint</Application>
  <PresentationFormat>Panorámica</PresentationFormat>
  <Paragraphs>156</Paragraphs>
  <Slides>14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Vínculos</vt:lpstr>
      </vt:variant>
      <vt:variant>
        <vt:i4>47</vt:i4>
      </vt:variant>
      <vt:variant>
        <vt:lpstr>Títulos de diapositiva</vt:lpstr>
      </vt:variant>
      <vt:variant>
        <vt:i4>14</vt:i4>
      </vt:variant>
    </vt:vector>
  </HeadingPairs>
  <TitlesOfParts>
    <vt:vector size="65" baseType="lpstr">
      <vt:lpstr>Arial</vt:lpstr>
      <vt:lpstr>Calibri</vt:lpstr>
      <vt:lpstr>Calibri Light</vt:lpstr>
      <vt:lpstr>Tema de Office</vt:lpstr>
      <vt:lpstr>https://asofiduciarias.sharepoint.com/sites/Asofiduciarias2/Documentos%20compartidos/ÁREA%20TÉCNICA/SIGAF/TABLERO%20DE%20MANDO%20SECTOR%20FIDUCIARIO.xlsx!ACTIVOS!%5bTABLERO%20DE%20MANDO%20SECTOR%20FIDUCIARIO.xlsx%5dACTIVOS%20Gráfico%205</vt:lpstr>
      <vt:lpstr>https://asofiduciarias.sharepoint.com/sites/Asofiduciarias2/Documentos%20compartidos/ÁREA%20TÉCNICA/SIGAF/TABLERO%20DE%20MANDO%20SECTOR%20FIDUCIARIO.xlsx!ACTIVOS!%5bTABLERO%20DE%20MANDO%20SECTOR%20FIDUCIARIO.xlsx%5dACTIVOS%20Gráfico%206</vt:lpstr>
      <vt:lpstr>https://asofiduciarias.sharepoint.com/sites/Asofiduciarias2/Documentos%20compartidos/ÁREA%20TÉCNICA/SIGAF/TABLERO%20DE%20MANDO%20SECTOR%20FIDUCIARIO.xlsx!ACTIVOS!%5bTABLERO%20DE%20MANDO%20SECTOR%20FIDUCIARIO.xlsx%5dACTIVOS%20Gráfico%204</vt:lpstr>
      <vt:lpstr>https://asofiduciarias.sharepoint.com/sites/Asofiduciarias2/Documentos%20compartidos/ÁREA%20TÉCNICA/SIGAF/TABLERO%20DE%20MANDO%20SECTOR%20FIDUCIARIO.xlsx!ACTIVOS!F50C2:F55C3</vt:lpstr>
      <vt:lpstr>https://asofiduciarias.sharepoint.com/sites/Asofiduciarias2/Documentos%20compartidos/ÁREA%20TÉCNICA/Cifras%20SFC/Fideicomisos%20-%20Comisiones/1.%20Fideicomisos/Activos%20por%20tipo%20de%20negocio%20(despues%20de%20abr%2009).xlsx!PIB_VS_ACTIVOS%20(SIGAF)!%5bActivos%20por%20tipo%20de%20negocio%20(despues%20de%20abr%2009).xlsx%5dPIB_VS_ACTIVOS%20(SIGAF)%201%20Gráfico</vt:lpstr>
      <vt:lpstr>https://asofiduciarias.sharepoint.com/sites/Asofiduciarias2/Documentos%20compartidos/ÁREA%20TÉCNICA/SIGAF/TABLERO%20DE%20MANDO%20SECTOR%20FIDUCIARIO.xlsx!ACTIVOS!%5bTABLERO%20DE%20MANDO%20SECTOR%20FIDUCIARIO.xlsx%5dACTIVOS%20Gráfico%207</vt:lpstr>
      <vt:lpstr>https://asofiduciarias.sharepoint.com/sites/Asofiduciarias2/Documentos%20compartidos/ÁREA%20TÉCNICA/SIGAF/TABLERO%20DE%20MANDO%20SECTOR%20FIDUCIARIO.xlsx!ACTIVOS!%5bTABLERO%20DE%20MANDO%20SECTOR%20FIDUCIARIO.xlsx%5dACTIVOS%20Gráfico%203</vt:lpstr>
      <vt:lpstr>https://asofiduciarias.sharepoint.com/sites/Asofiduciarias2/Documentos%20compartidos/ÁREA%20TÉCNICA/SIGAF/TABLERO%20DE%20MANDO%20SECTOR%20FIDUCIARIO.xlsx!ACTIVOS!F39C2:F47C3</vt:lpstr>
      <vt:lpstr>https://asofiduciarias.sharepoint.com/sites/Asofiduciarias2/Documentos%20compartidos/ÁREA%20TÉCNICA/SIGAF/TABLERO%20DE%20MANDO%20SECTOR%20FIDUCIARIO.xlsx!ACTIVOS!F3C2:F14C5</vt:lpstr>
      <vt:lpstr>https://asofiduciarias.sharepoint.com/sites/Asofiduciarias2/Documentos%20compartidos/ÁREA%20TÉCNICA/SIGAF/TABLERO%20DE%20MANDO%20SECTOR%20FIDUCIARIO.xlsx!NO.%20NEGOCIOS!F2C2:F12C6</vt:lpstr>
      <vt:lpstr>https://asofiduciarias.sharepoint.com/sites/Asofiduciarias2/Documentos%20compartidos/ÁREA%20TÉCNICA/SIGAF/TABLERO%20DE%20MANDO%20SECTOR%20FIDUCIARIO.xlsx!NO.%20NEGOCIOS!%5bTABLERO%20DE%20MANDO%20SECTOR%20FIDUCIARIO.xlsx%5dNO.%20NEGOCIOS%20Gráfico%201</vt:lpstr>
      <vt:lpstr>https://asofiduciarias.sharepoint.com/sites/Asofiduciarias2/Documentos%20compartidos/ÁREA%20TÉCNICA/SIGAF/TABLERO%20DE%20MANDO%20SECTOR%20FIDUCIARIO.xlsx!NO.%20NEGOCIOS!%5bTABLERO%20DE%20MANDO%20SECTOR%20FIDUCIARIO.xlsx%5dNO.%20NEGOCIOS%20Gráfico%204</vt:lpstr>
      <vt:lpstr>https://asofiduciarias.sharepoint.com/sites/Asofiduciarias2/Documentos%20compartidos/ÁREA%20TÉCNICA/Cifras%20SFC/Sociedades%20Fiduciarias/4.%20INDICADORES%20GERENCIALES/Indicadores%20Gerenciales%20AF%20&amp;%20SFCv1.xlsx!Indicadores_AF(Sigaf)!%5bIndicadores%20Gerenciales%20AF%20&amp;%20SFCv1.xlsx%5dIndicadores_AF(Sigaf)%20Gráfico%202</vt:lpstr>
      <vt:lpstr>https://asofiduciarias.sharepoint.com/sites/Asofiduciarias2/Documentos%20compartidos/ÁREA%20TÉCNICA/Cifras%20SFC/Sociedades%20Fiduciarias/4.%20INDICADORES%20GERENCIALES/Indicadores%20Gerenciales%20AF%20&amp;%20SFCv1.xlsx!Indicadores_AF(Sigaf)!%5bIndicadores%20Gerenciales%20AF%20&amp;%20SFCv1.xlsx%5dIndicadores_AF(Sigaf)%20Gráfico%201</vt:lpstr>
      <vt:lpstr>https://asofiduciarias.sharepoint.com/sites/Asofiduciarias2/Documentos%20compartidos/ÁREA%20TÉCNICA/Cifras%20SFC/Sociedades%20Fiduciarias/4.%20INDICADORES%20GERENCIALES/Indicadores%20Gerenciales%20AF%20&amp;%20SFCv1.xlsx!Indicadores_AF(Sigaf)!%5bIndicadores%20Gerenciales%20AF%20&amp;%20SFCv1.xlsx%5dIndicadores_AF(Sigaf)%20Gráfico%203</vt:lpstr>
      <vt:lpstr>https://asofiduciarias.sharepoint.com/sites/Asofiduciarias2/Documentos%20compartidos/ÁREA%20TÉCNICA/SIGAF/TABLERO%20DE%20MANDO%20SECTOR%20FIDUCIARIO.xlsx!COMISIONES!F3C2:F15C5</vt:lpstr>
      <vt:lpstr>https://asofiduciarias.sharepoint.com/sites/Asofiduciarias2/Documentos%20compartidos/ÁREA%20TÉCNICA/SIGAF/TABLERO%20DE%20MANDO%20SECTOR%20FIDUCIARIO.xlsx!COMISIONES!%5bTABLERO%20DE%20MANDO%20SECTOR%20FIDUCIARIO.xlsx%5dCOMISIONES%20Gráfico%202</vt:lpstr>
      <vt:lpstr>https://asofiduciarias.sharepoint.com/sites/Asofiduciarias2/Documentos%20compartidos/ÁREA%20TÉCNICA/SIGAF/TABLERO%20DE%20MANDO%20SECTOR%20FIDUCIARIO.xlsx!COMISIONES!%5bTABLERO%20DE%20MANDO%20SECTOR%20FIDUCIARIO.xlsx%5dCOMISIONES%20Gráfico%201</vt:lpstr>
      <vt:lpstr>https://asofiduciarias.sharepoint.com/sites/Asofiduciarias2/Documentos%20compartidos/ÁREA%20TÉ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áfico%2012</vt:lpstr>
      <vt:lpstr>https://asofiduciarias.sharepoint.com/sites/Asofiduciarias2/Documentos%20compartidos/ÁREA%20TÉ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áfico%2011</vt:lpstr>
      <vt:lpstr>https://asofiduciarias.sharepoint.com/sites/Asofiduciarias2/Documentos%20compartidos/ÁREA%20TÉ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áfico%2010</vt:lpstr>
      <vt:lpstr>https://asofiduciarias.sharepoint.com/sites/Asofiduciarias2/Documentos%20compartidos/ÁREA%20TÉ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áfico%2013</vt:lpstr>
      <vt:lpstr>https://asofiduciarias.sharepoint.com/sites/Asofiduciarias2/Documentos%20compartidos/ÁREA%20TÉCNICA/Cifras%20SFC/Sociedades%20Fiduciarias/4.%20INDICADORES%20GERENCIALES/Indicador%20Comisiones%20sobre%20Activos%20x%20tipo%20de%20negocio%202018.xlsx!DESPUES%20ABRIL%202009%20(Anualizado)!%5bIndicador%20Comisiones%20sobre%20Activos%20x%20tipo%20de%20negocio%202018.xlsx%5dDESPUES%20ABRIL%202009%20(Anualizado)%20Gráfico%205</vt:lpstr>
      <vt:lpstr>file:///C:\Users\DarwinArleyMartinezG\Downloads\Copia%20de%20FIC-vs-Agregados-Monetarios%20SIGAF.xlsx!PRODUCTOS%20BANCARIOS!%5bCopia%20de%20FIC-vs-Agregados-Monetarios%20SIGAF.xlsx%5dPRODUCTOS%20BANCARIOS%20Gráfico%201</vt:lpstr>
      <vt:lpstr>file:///C:\Users\DarwinArleyMartinezG\Downloads\Copia%20de%20FIC-vs-Agregados-Monetarios%20SIGAF.xlsx!PRODUCTOS%20BANCARIOS!%5bCopia%20de%20FIC-vs-Agregados-Monetarios%20SIGAF.xlsx%5dPRODUCTOS%20BANCARIOS%20Gráfico%202</vt:lpstr>
      <vt:lpstr>file:///C:\Users\DarwinArleyMartinezG\Downloads\Copia%20de%20FIC-vs-Agregados-Monetarios%20SIGAF.xlsx!PRODUCTOS%20DE%20INVERSIÓN!%5bCopia%20de%20FIC-vs-Agregados-Monetarios%20SIGAF.xlsx%5dPRODUCTOS%20DE%20INVERSIÓN%20Gráfico%201</vt:lpstr>
      <vt:lpstr>file:///C:\Users\DarwinArleyMartinezG\Downloads\Copia%20de%20FIC-vs-Agregados-Monetarios%20SIGAF.xlsx!PRODUCTOS%20DE%20INVERSIÓN!%5bCopia%20de%20FIC-vs-Agregados-Monetarios%20SIGAF.xlsx%5dPRODUCTOS%20DE%20INVERSIÓN%20Gráfico%202</vt:lpstr>
      <vt:lpstr>https://asofiduciarias.sharepoint.com/sites/Asofiduciarias2/Documentos%20compartidos/ÁREA%20TÉCNICA/SIGAF/TABLERO%20DE%20MANDO%20SECTOR%20FIDUCIARIO.xlsx!RENDTOS.%20FIC!%5bTABLERO%20DE%20MANDO%20SECTOR%20FIDUCIARIO.xlsx%5dRENDTOS.%20FIC%20Gráfico%202</vt:lpstr>
      <vt:lpstr>file:///C:\Users\DarwinArleyMartinezG\Downloads\TABLERO%20DE%20MANDO%20SECTOR%20FIDUCIARIO.xlsx!RENDTOS.%20FIC!%5bTABLERO%20DE%20MANDO%20SECTOR%20FIDUCIARIO.xlsx%5dRENDTOS.%20FIC%20Gráfico%203</vt:lpstr>
      <vt:lpstr>file:///C:\Users\DarwinArleyMartinezG\Downloads\fic-estadistica-30_06_2019-30_06_2019.xlsx!Hoja3!%5bfic-estadistica-30_06_2019-30_06_2019.xlsx%5dHoja3%20Gráfico%202</vt:lpstr>
      <vt:lpstr>file:///C:\Users\DarwinArleyMartinezG\Downloads\fic-estadistica-30_11_2020-30_11_2020%20(2).xlsx!Hoja1!F3C4:F30C5</vt:lpstr>
      <vt:lpstr>https://asofiduciarias.sharepoint.com/sites/Asofiduciarias2/Documentos%20compartidos/ÁREA%20TÉCNICA/SIGAF/TABLERO%20DE%20MANDO%20SECTOR%20FIDUCIARIO.xlsx!VAR.%20ANUAL%20UTILIDAD!%5bTABLERO%20DE%20MANDO%20SECTOR%20FIDUCIARIO.xlsx%5dVAR.%20ANUAL%20UTILIDAD%20Gráfico%202</vt:lpstr>
      <vt:lpstr>https://asofiduciarias.sharepoint.com/sites/Asofiduciarias2/Documentos%20compartidos/ÁREA%20TÉCNICA/SIGAF/TABLERO%20DE%20MANDO%20SECTOR%20FIDUCIARIO.xlsx!VAR.%20ANUAL%20UTILIDAD!%5bTABLERO%20DE%20MANDO%20SECTOR%20FIDUCIARIO.xlsx%5dVAR.%20ANUAL%20UTILIDAD%20Gráfico%204</vt:lpstr>
      <vt:lpstr>https://asofiduciarias.sharepoint.com/sites/Asofiduciarias2/Documentos%20compartidos/ÁREA%20TÉCNICA/SIGAF/TABLERO%20DE%20MANDO%20SECTOR%20FIDUCIARIO.xlsx!ROE!%5bTABLERO%20DE%20MANDO%20SECTOR%20FIDUCIARIO.xlsx%5dROE%20Gráfico%202</vt:lpstr>
      <vt:lpstr>https://asofiduciarias.sharepoint.com/sites/Asofiduciarias2/Documentos%20compartidos/ÁREA%20TÉCNICA/SIGAF/TABLERO%20DE%20MANDO%20SECTOR%20FIDUCIARIO.xlsx!RESUMEN!F2C2:F14C5</vt:lpstr>
      <vt:lpstr>https://asofiduciarias.sharepoint.com/sites/Asofiduciarias2/Documentos%20compartidos/ÁREA%20TÉCNICA/SIGAF/TABLERO%20DE%20MANDO%20SECTOR%20FIDUCIARIO.xlsx!RANKING!F1C8:F30C13</vt:lpstr>
      <vt:lpstr>https://asofiduciarias.sharepoint.com/sites/Asofiduciarias2/Documentos%20compartidos/ÁREA%20TÉCNICA/SIGAF/TABLERO%20DE%20MANDO%20SECTOR%20FIDUCIARIO.xlsx!RANKING!F1C1:F30C6</vt:lpstr>
      <vt:lpstr>https://asofiduciarias.sharepoint.com/sites/Asofiduciarias2/Documentos%20compartidos/ÁREA%20TÉCNICA/SIGAF/TABLERO%20DE%20MANDO%20SECTOR%20FIDUCIARIO.xlsx!RANKING!F1C29:F30C34</vt:lpstr>
      <vt:lpstr>https://asofiduciarias.sharepoint.com/sites/Asofiduciarias2/Documentos%20compartidos/ÁREA%20TÉCNICA/SIGAF/TABLERO%20DE%20MANDO%20SECTOR%20FIDUCIARIO.xlsx!RANKING!F1C22:F13C27</vt:lpstr>
      <vt:lpstr>https://asofiduciarias.sharepoint.com/sites/Asofiduciarias2/Documentos%20compartidos/ÁREA%20TÉCNICA/SIGAF/TABLERO%20DE%20MANDO%20SECTOR%20FIDUCIARIO.xlsx!RANKING!F1C15:F25C20</vt:lpstr>
      <vt:lpstr>https://asofiduciarias.sharepoint.com/sites/Asofiduciarias2/Documentos%20compartidos/ÁREA%20TÉCNICA/SIGAF/TABLERO%20DE%20MANDO%20SECTOR%20FIDUCIARIO.xlsx!RANKING!F1C43:F27C47</vt:lpstr>
      <vt:lpstr>https://asofiduciarias.sharepoint.com/sites/Asofiduciarias2/Documentos%20compartidos/ÁREA%20TÉCNICA/SIGAF/TABLERO%20DE%20MANDO%20SECTOR%20FIDUCIARIO.xlsx!RANKING!F1C36:F30C41</vt:lpstr>
      <vt:lpstr>https://asofiduciarias.sharepoint.com/sites/Asofiduciarias2/Documentos%20compartidos/ÁREA%20TÉCNICA/SIGAF/TABLERO%20DE%20MANDO%20SECTOR%20FIDUCIARIO.xlsx!RANKING!F1C56:F29C61</vt:lpstr>
      <vt:lpstr>https://asofiduciarias.sharepoint.com/sites/Asofiduciarias2/Documentos%20compartidos/ÁREA%20TÉCNICA/SIGAF/TABLERO%20DE%20MANDO%20SECTOR%20FIDUCIARIO.xlsx!RANKING!F1C49:F26C54</vt:lpstr>
      <vt:lpstr>https://asofiduciarias.sharepoint.com/sites/Asofiduciarias2/Documentos%20compartidos/ÁREA%20TÉCNICA/SIGAF/TABLERO%20DE%20MANDO%20SECTOR%20FIDUCIARIO.xlsx!ACTIVOS!F4C14:F10C23</vt:lpstr>
      <vt:lpstr>https://asofiduciarias.sharepoint.com/sites/Asofiduciarias2/Documentos%20compartidos/ÁREA%20TÉCNICA/SIGAF/TABLERO%20DE%20MANDO%20SECTOR%20FIDUCIARIO.xlsx!COMISIONES!F3C42:F10C44</vt:lpstr>
      <vt:lpstr>https://asofiduciarias.sharepoint.com/sites/Asofiduciarias2/Documentos%20compartidos/ÁREA%20TÉCNICA/SIGAF/TABLERO%20DE%20MANDO%20SECTOR%20FIDUCIARIO.xlsx!IEP!%5bTABLERO%20DE%20MANDO%20SECTOR%20FIDUCIARIO.xlsx%5dIEP%20Gráfico%201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Andrés Felipe Pulido Londoño</dc:creator>
  <cp:lastModifiedBy>Andrés Felipe Pulido Londoño</cp:lastModifiedBy>
  <cp:revision>1</cp:revision>
  <dcterms:created xsi:type="dcterms:W3CDTF">2021-01-21T14:21:16Z</dcterms:created>
  <dcterms:modified xsi:type="dcterms:W3CDTF">2021-01-21T14:22:04Z</dcterms:modified>
</cp:coreProperties>
</file>